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6" r:id="rId1"/>
  </p:sldMasterIdLst>
  <p:notesMasterIdLst>
    <p:notesMasterId r:id="rId49"/>
  </p:notesMasterIdLst>
  <p:sldIdLst>
    <p:sldId id="256" r:id="rId2"/>
    <p:sldId id="826" r:id="rId3"/>
    <p:sldId id="851" r:id="rId4"/>
    <p:sldId id="856" r:id="rId5"/>
    <p:sldId id="885" r:id="rId6"/>
    <p:sldId id="880" r:id="rId7"/>
    <p:sldId id="886" r:id="rId8"/>
    <p:sldId id="881" r:id="rId9"/>
    <p:sldId id="870" r:id="rId10"/>
    <p:sldId id="887" r:id="rId11"/>
    <p:sldId id="857" r:id="rId12"/>
    <p:sldId id="858" r:id="rId13"/>
    <p:sldId id="889" r:id="rId14"/>
    <p:sldId id="859" r:id="rId15"/>
    <p:sldId id="882" r:id="rId16"/>
    <p:sldId id="883" r:id="rId17"/>
    <p:sldId id="884" r:id="rId18"/>
    <p:sldId id="852" r:id="rId19"/>
    <p:sldId id="855" r:id="rId20"/>
    <p:sldId id="888" r:id="rId21"/>
    <p:sldId id="890" r:id="rId22"/>
    <p:sldId id="891" r:id="rId23"/>
    <p:sldId id="892" r:id="rId24"/>
    <p:sldId id="893" r:id="rId25"/>
    <p:sldId id="894" r:id="rId26"/>
    <p:sldId id="895" r:id="rId27"/>
    <p:sldId id="896" r:id="rId28"/>
    <p:sldId id="897" r:id="rId29"/>
    <p:sldId id="898" r:id="rId30"/>
    <p:sldId id="899" r:id="rId31"/>
    <p:sldId id="900" r:id="rId32"/>
    <p:sldId id="901" r:id="rId33"/>
    <p:sldId id="902" r:id="rId34"/>
    <p:sldId id="903" r:id="rId35"/>
    <p:sldId id="904" r:id="rId36"/>
    <p:sldId id="905" r:id="rId37"/>
    <p:sldId id="906" r:id="rId38"/>
    <p:sldId id="907" r:id="rId39"/>
    <p:sldId id="908" r:id="rId40"/>
    <p:sldId id="909" r:id="rId41"/>
    <p:sldId id="910" r:id="rId42"/>
    <p:sldId id="911" r:id="rId43"/>
    <p:sldId id="912" r:id="rId44"/>
    <p:sldId id="913" r:id="rId45"/>
    <p:sldId id="914" r:id="rId46"/>
    <p:sldId id="915" r:id="rId47"/>
    <p:sldId id="825" r:id="rId4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3C"/>
    <a:srgbClr val="001D8A"/>
    <a:srgbClr val="36A440"/>
    <a:srgbClr val="37A742"/>
    <a:srgbClr val="3AB045"/>
    <a:srgbClr val="E01EA9"/>
    <a:srgbClr val="D9253E"/>
    <a:srgbClr val="49B754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3740" autoAdjust="0"/>
    <p:restoredTop sz="94705" autoAdjust="0"/>
  </p:normalViewPr>
  <p:slideViewPr>
    <p:cSldViewPr>
      <p:cViewPr>
        <p:scale>
          <a:sx n="66" d="100"/>
          <a:sy n="66" d="100"/>
        </p:scale>
        <p:origin x="3856" y="10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1632"/>
    </p:cViewPr>
  </p:sorterViewPr>
  <p:notesViewPr>
    <p:cSldViewPr>
      <p:cViewPr varScale="1">
        <p:scale>
          <a:sx n="82" d="100"/>
          <a:sy n="82" d="100"/>
        </p:scale>
        <p:origin x="-31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F83B2-7910-4DDC-A2C1-9C8E1413921C}" type="datetimeFigureOut">
              <a:rPr lang="fr-FR" smtClean="0"/>
              <a:pPr/>
              <a:t>28/12/2017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A61BB-9A12-450C-BF72-7B9582C5985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47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96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359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gradFill rotWithShape="1">
          <a:gsLst>
            <a:gs pos="0">
              <a:schemeClr val="tx1"/>
            </a:gs>
            <a:gs pos="12000">
              <a:schemeClr val="tx1"/>
            </a:gs>
            <a:gs pos="20000">
              <a:schemeClr val="tx2">
                <a:lumMod val="75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ltGray">
          <a:xfrm>
            <a:off x="2" y="1"/>
            <a:ext cx="9143999" cy="5135431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BA429-2F88-49BA-BC5C-9CCF2576EBF9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 bwMode="invGray">
          <a:xfrm>
            <a:off x="0" y="5128335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600127" y="1916832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9728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716016" y="1170432"/>
            <a:ext cx="3513584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3"/>
          </p:nvPr>
        </p:nvSpPr>
        <p:spPr>
          <a:xfrm>
            <a:off x="0" y="903947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dirty="0" smtClean="0"/>
              <a:t>Cliquez sur l'icône pour ajouter une image</a:t>
            </a:r>
            <a:endParaRPr kumimoji="0" lang="en-US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4"/>
          </p:nvPr>
        </p:nvSpPr>
        <p:spPr>
          <a:xfrm>
            <a:off x="4600127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4850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0BCA-5B3E-4EAA-B7D9-DD6F1D48D583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9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4A4E-FA1E-4C60-958A-1FD4193B423B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40597" y="6377460"/>
            <a:ext cx="383640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148"/>
            <a:ext cx="8229600" cy="756000"/>
          </a:xfrm>
        </p:spPr>
        <p:txBody>
          <a:bodyPr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C03-BCE4-425A-9FE6-7A4399F19DC5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1998538" y="6432128"/>
            <a:ext cx="6965950" cy="36000"/>
            <a:chOff x="1998538" y="6471369"/>
            <a:chExt cx="6965950" cy="53975"/>
          </a:xfrm>
        </p:grpSpPr>
        <p:sp>
          <p:nvSpPr>
            <p:cNvPr id="8" name="Rectangle 25"/>
            <p:cNvSpPr>
              <a:spLocks noChangeArrowheads="1"/>
            </p:cNvSpPr>
            <p:nvPr/>
          </p:nvSpPr>
          <p:spPr bwMode="auto">
            <a:xfrm>
              <a:off x="761511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49B754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26"/>
            <p:cNvSpPr>
              <a:spLocks noChangeArrowheads="1"/>
            </p:cNvSpPr>
            <p:nvPr/>
          </p:nvSpPr>
          <p:spPr bwMode="auto">
            <a:xfrm>
              <a:off x="1998538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rgbClr val="49B754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27"/>
            <p:cNvSpPr>
              <a:spLocks noChangeArrowheads="1"/>
            </p:cNvSpPr>
            <p:nvPr/>
          </p:nvSpPr>
          <p:spPr bwMode="auto">
            <a:xfrm>
              <a:off x="3406651" y="6471369"/>
              <a:ext cx="1349375" cy="5397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48147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62244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gradFill rotWithShape="1"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tx2">
                <a:lumMod val="50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16C6D-EDEC-4C1E-928C-0E0706F16329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2E-44C5-43EB-BAE5-B95C1C156555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644008" y="177281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98988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698988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7228-5D0F-4951-8DC8-1F2B9AB5FE88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6468-D8FE-4C25-9609-BF25F5E82E12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90E4-AB95-4E4A-95E7-092978175731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7838" y="1730019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3F15E-ED09-46A2-A97A-A49699E637F0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AB3300B-36E3-40FF-B967-C884E6D456B6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836712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 userDrawn="1"/>
        </p:nvSpPr>
        <p:spPr bwMode="ltGray">
          <a:xfrm>
            <a:off x="2" y="2"/>
            <a:ext cx="9143999" cy="836711"/>
          </a:xfrm>
          <a:prstGeom prst="rect">
            <a:avLst/>
          </a:prstGeom>
          <a:gradFill flip="none" rotWithShape="1">
            <a:gsLst>
              <a:gs pos="0">
                <a:srgbClr val="49B754">
                  <a:shade val="30000"/>
                  <a:satMod val="115000"/>
                </a:srgbClr>
              </a:gs>
              <a:gs pos="50000">
                <a:srgbClr val="49B754">
                  <a:shade val="67500"/>
                  <a:satMod val="115000"/>
                </a:srgbClr>
              </a:gs>
              <a:gs pos="100000">
                <a:srgbClr val="49B754">
                  <a:shade val="100000"/>
                  <a:satMod val="115000"/>
                </a:srgbClr>
              </a:gs>
            </a:gsLst>
            <a:lin ang="16200000" scaled="1"/>
            <a:tileRect/>
          </a:gra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46484"/>
            <a:ext cx="8229600" cy="75632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775193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74DF10B-D4D0-4A90-B397-1DDD4414E1E8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640598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5A45AB9-EB0A-4407-AC0A-310ED0636263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8" r:id="rId10"/>
    <p:sldLayoutId id="2147483766" r:id="rId11"/>
    <p:sldLayoutId id="214748376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7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7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7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Relationship Id="rId9" Type="http://schemas.openxmlformats.org/officeDocument/2006/relationships/image" Target="../media/image7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5" Type="http://schemas.openxmlformats.org/officeDocument/2006/relationships/image" Target="../media/image7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5" Type="http://schemas.openxmlformats.org/officeDocument/2006/relationships/image" Target="../media/image7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18.png"/><Relationship Id="rId8" Type="http://schemas.openxmlformats.org/officeDocument/2006/relationships/image" Target="../media/image38.png"/><Relationship Id="rId9" Type="http://schemas.openxmlformats.org/officeDocument/2006/relationships/image" Target="../media/image7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18.png"/><Relationship Id="rId7" Type="http://schemas.openxmlformats.org/officeDocument/2006/relationships/image" Target="../media/image7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5" Type="http://schemas.openxmlformats.org/officeDocument/2006/relationships/image" Target="../media/image7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5" Type="http://schemas.openxmlformats.org/officeDocument/2006/relationships/image" Target="../media/image7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7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3.png"/><Relationship Id="rId9" Type="http://schemas.openxmlformats.org/officeDocument/2006/relationships/image" Target="../media/image7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5" Type="http://schemas.openxmlformats.org/officeDocument/2006/relationships/image" Target="../media/image7.png"/><Relationship Id="rId1" Type="http://schemas.microsoft.com/office/2007/relationships/media" Target="../media/media23.m4a"/><Relationship Id="rId2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7.png"/><Relationship Id="rId1" Type="http://schemas.microsoft.com/office/2007/relationships/media" Target="../media/media24.m4a"/><Relationship Id="rId2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7.png"/><Relationship Id="rId1" Type="http://schemas.microsoft.com/office/2007/relationships/media" Target="../media/media25.m4a"/><Relationship Id="rId2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7.png"/><Relationship Id="rId1" Type="http://schemas.microsoft.com/office/2007/relationships/media" Target="../media/media26.m4a"/><Relationship Id="rId2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5" Type="http://schemas.openxmlformats.org/officeDocument/2006/relationships/image" Target="../media/image7.png"/><Relationship Id="rId1" Type="http://schemas.microsoft.com/office/2007/relationships/media" Target="../media/media27.m4a"/><Relationship Id="rId2" Type="http://schemas.openxmlformats.org/officeDocument/2006/relationships/audio" Target="../media/media27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8.m4a"/><Relationship Id="rId2" Type="http://schemas.openxmlformats.org/officeDocument/2006/relationships/audio" Target="../media/media28.m4a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7.png"/><Relationship Id="rId1" Type="http://schemas.microsoft.com/office/2007/relationships/media" Target="../media/media29.m4a"/><Relationship Id="rId2" Type="http://schemas.openxmlformats.org/officeDocument/2006/relationships/audio" Target="../media/media29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5" Type="http://schemas.openxmlformats.org/officeDocument/2006/relationships/image" Target="../media/image7.png"/><Relationship Id="rId1" Type="http://schemas.microsoft.com/office/2007/relationships/media" Target="../media/media30.m4a"/><Relationship Id="rId2" Type="http://schemas.openxmlformats.org/officeDocument/2006/relationships/audio" Target="../media/media30.m4a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7.png"/><Relationship Id="rId1" Type="http://schemas.microsoft.com/office/2007/relationships/media" Target="../media/media31.m4a"/><Relationship Id="rId2" Type="http://schemas.openxmlformats.org/officeDocument/2006/relationships/audio" Target="../media/media31.m4a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7.png"/><Relationship Id="rId1" Type="http://schemas.microsoft.com/office/2007/relationships/media" Target="../media/media32.m4a"/><Relationship Id="rId2" Type="http://schemas.openxmlformats.org/officeDocument/2006/relationships/audio" Target="../media/media32.m4a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5" Type="http://schemas.openxmlformats.org/officeDocument/2006/relationships/image" Target="../media/image7.png"/><Relationship Id="rId1" Type="http://schemas.microsoft.com/office/2007/relationships/media" Target="../media/media33.m4a"/><Relationship Id="rId2" Type="http://schemas.openxmlformats.org/officeDocument/2006/relationships/audio" Target="../media/media33.m4a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5" Type="http://schemas.openxmlformats.org/officeDocument/2006/relationships/image" Target="../media/image7.png"/><Relationship Id="rId1" Type="http://schemas.microsoft.com/office/2007/relationships/media" Target="../media/media34.m4a"/><Relationship Id="rId2" Type="http://schemas.openxmlformats.org/officeDocument/2006/relationships/audio" Target="../media/media34.m4a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7.png"/><Relationship Id="rId1" Type="http://schemas.microsoft.com/office/2007/relationships/media" Target="../media/media35.m4a"/><Relationship Id="rId2" Type="http://schemas.openxmlformats.org/officeDocument/2006/relationships/audio" Target="../media/media35.m4a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5" Type="http://schemas.openxmlformats.org/officeDocument/2006/relationships/image" Target="../media/image7.png"/><Relationship Id="rId1" Type="http://schemas.microsoft.com/office/2007/relationships/media" Target="../media/media36.m4a"/><Relationship Id="rId2" Type="http://schemas.openxmlformats.org/officeDocument/2006/relationships/audio" Target="../media/media36.m4a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.png"/><Relationship Id="rId1" Type="http://schemas.microsoft.com/office/2007/relationships/media" Target="../media/media37.m4a"/><Relationship Id="rId2" Type="http://schemas.openxmlformats.org/officeDocument/2006/relationships/audio" Target="../media/media37.m4a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.png"/><Relationship Id="rId1" Type="http://schemas.microsoft.com/office/2007/relationships/media" Target="../media/media38.m4a"/><Relationship Id="rId2" Type="http://schemas.openxmlformats.org/officeDocument/2006/relationships/audio" Target="../media/media38.m4a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5" Type="http://schemas.openxmlformats.org/officeDocument/2006/relationships/image" Target="../media/image7.png"/><Relationship Id="rId1" Type="http://schemas.microsoft.com/office/2007/relationships/media" Target="../media/media39.m4a"/><Relationship Id="rId2" Type="http://schemas.openxmlformats.org/officeDocument/2006/relationships/audio" Target="../media/media39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.png"/><Relationship Id="rId1" Type="http://schemas.microsoft.com/office/2007/relationships/media" Target="../media/media40.m4a"/><Relationship Id="rId2" Type="http://schemas.openxmlformats.org/officeDocument/2006/relationships/audio" Target="../media/media40.m4a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8.png"/><Relationship Id="rId5" Type="http://schemas.openxmlformats.org/officeDocument/2006/relationships/image" Target="../media/image7.png"/><Relationship Id="rId1" Type="http://schemas.microsoft.com/office/2007/relationships/media" Target="../media/media41.m4a"/><Relationship Id="rId2" Type="http://schemas.openxmlformats.org/officeDocument/2006/relationships/audio" Target="../media/media41.m4a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7.png"/><Relationship Id="rId1" Type="http://schemas.microsoft.com/office/2007/relationships/media" Target="../media/media42.m4a"/><Relationship Id="rId2" Type="http://schemas.openxmlformats.org/officeDocument/2006/relationships/audio" Target="../media/media42.m4a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2.png"/><Relationship Id="rId5" Type="http://schemas.openxmlformats.org/officeDocument/2006/relationships/image" Target="../media/image7.png"/><Relationship Id="rId1" Type="http://schemas.microsoft.com/office/2007/relationships/media" Target="../media/media43.m4a"/><Relationship Id="rId2" Type="http://schemas.openxmlformats.org/officeDocument/2006/relationships/audio" Target="../media/media43.m4a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7.png"/><Relationship Id="rId1" Type="http://schemas.microsoft.com/office/2007/relationships/media" Target="../media/media44.m4a"/><Relationship Id="rId2" Type="http://schemas.openxmlformats.org/officeDocument/2006/relationships/audio" Target="../media/media44.m4a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7.png"/><Relationship Id="rId1" Type="http://schemas.microsoft.com/office/2007/relationships/media" Target="../media/media45.m4a"/><Relationship Id="rId2" Type="http://schemas.openxmlformats.org/officeDocument/2006/relationships/audio" Target="../media/media45.m4a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8.png"/><Relationship Id="rId5" Type="http://schemas.openxmlformats.org/officeDocument/2006/relationships/image" Target="../media/image7.png"/><Relationship Id="rId1" Type="http://schemas.microsoft.com/office/2007/relationships/media" Target="../media/media46.m4a"/><Relationship Id="rId2" Type="http://schemas.openxmlformats.org/officeDocument/2006/relationships/audio" Target="../media/media46.m4a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47.m4a"/><Relationship Id="rId2" Type="http://schemas.openxmlformats.org/officeDocument/2006/relationships/audio" Target="../media/media47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7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7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52500" y="55172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</a:p>
          <a:p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3356992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Machine learning</a:t>
            </a:r>
          </a:p>
          <a:p>
            <a:pPr lvl="0" algn="ctr">
              <a:spcBef>
                <a:spcPct val="0"/>
              </a:spcBef>
            </a:pP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Cours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US" sz="4700" b="1" dirty="0">
                <a:solidFill>
                  <a:prstClr val="black"/>
                </a:solidFill>
                <a:ea typeface="+mj-ea"/>
                <a:cs typeface="+mj-cs"/>
              </a:rPr>
              <a:t>4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 : </a:t>
            </a: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Entraînement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04"/>
    </mc:Choice>
    <mc:Fallback>
      <p:transition spd="slow" advTm="58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Gradient </a:t>
            </a:r>
            <a:r>
              <a:rPr lang="fr-FR" dirty="0" err="1" smtClean="0"/>
              <a:t>descent</a:t>
            </a:r>
            <a:r>
              <a:rPr lang="fr-FR" dirty="0" smtClean="0"/>
              <a:t> </a:t>
            </a:r>
            <a:r>
              <a:rPr lang="fr-FR" dirty="0" err="1" smtClean="0"/>
              <a:t>concretly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23528" y="1196752"/>
            <a:ext cx="8326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Start by </a:t>
            </a:r>
            <a:r>
              <a:rPr lang="fr-FR" dirty="0" err="1" smtClean="0"/>
              <a:t>fillin</a:t>
            </a:r>
            <a:r>
              <a:rPr lang="fr-FR" dirty="0" smtClean="0"/>
              <a:t> </a:t>
            </a:r>
            <a:r>
              <a:rPr lang="el-GR" dirty="0" smtClean="0"/>
              <a:t>θ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r>
              <a:rPr lang="fr-FR" dirty="0" smtClean="0"/>
              <a:t>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gradually</a:t>
            </a:r>
            <a:r>
              <a:rPr lang="fr-FR" dirty="0" smtClean="0"/>
              <a:t> by </a:t>
            </a:r>
            <a:r>
              <a:rPr lang="fr-FR" dirty="0" err="1" smtClean="0"/>
              <a:t>taking</a:t>
            </a:r>
            <a:r>
              <a:rPr lang="fr-FR" dirty="0" smtClean="0"/>
              <a:t>  one baby </a:t>
            </a:r>
            <a:r>
              <a:rPr lang="fr-FR" dirty="0" err="1" smtClean="0"/>
              <a:t>step</a:t>
            </a:r>
            <a:r>
              <a:rPr lang="fr-FR" dirty="0" smtClean="0"/>
              <a:t> at a time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attempting</a:t>
            </a:r>
            <a:r>
              <a:rPr lang="fr-FR" dirty="0" smtClean="0"/>
              <a:t> to </a:t>
            </a:r>
            <a:r>
              <a:rPr lang="fr-FR" dirty="0" err="1" smtClean="0"/>
              <a:t>decrease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(MSE </a:t>
            </a:r>
            <a:r>
              <a:rPr lang="fr-FR" dirty="0" err="1" smtClean="0"/>
              <a:t>here</a:t>
            </a:r>
            <a:r>
              <a:rPr lang="fr-FR" dirty="0" smtClean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Until</a:t>
            </a:r>
            <a:r>
              <a:rPr lang="fr-FR" dirty="0" smtClean="0"/>
              <a:t>  the </a:t>
            </a:r>
            <a:r>
              <a:rPr lang="fr-FR" dirty="0" err="1" smtClean="0"/>
              <a:t>algorithm</a:t>
            </a:r>
            <a:r>
              <a:rPr lang="fr-FR" dirty="0" smtClean="0"/>
              <a:t> converges to a minimum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38938"/>
            <a:ext cx="5616624" cy="338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796136" y="3354813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 important </a:t>
            </a:r>
            <a:r>
              <a:rPr lang="fr-FR" dirty="0" err="1" smtClean="0"/>
              <a:t>parameter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size of the </a:t>
            </a:r>
            <a:r>
              <a:rPr lang="fr-FR" dirty="0" err="1" smtClean="0"/>
              <a:t>steps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determined</a:t>
            </a:r>
            <a:r>
              <a:rPr lang="fr-FR" dirty="0" smtClean="0"/>
              <a:t> by the </a:t>
            </a:r>
            <a:r>
              <a:rPr lang="fr-FR" b="1" dirty="0" err="1" smtClean="0"/>
              <a:t>learning</a:t>
            </a:r>
            <a:r>
              <a:rPr lang="fr-FR" b="1" dirty="0" smtClean="0"/>
              <a:t> rate </a:t>
            </a:r>
            <a:r>
              <a:rPr lang="fr-FR" dirty="0" err="1" smtClean="0"/>
              <a:t>hyperparameter</a:t>
            </a:r>
            <a:endParaRPr lang="fr-FR" dirty="0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03"/>
    </mc:Choice>
    <mc:Fallback>
      <p:transition spd="slow" advTm="27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Learning rate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448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22282" y="3501008"/>
            <a:ext cx="3273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Learning rate </a:t>
            </a:r>
            <a:r>
              <a:rPr lang="fr-FR" sz="2400" dirty="0" err="1" smtClean="0"/>
              <a:t>two</a:t>
            </a:r>
            <a:r>
              <a:rPr lang="fr-FR" sz="2400" dirty="0" smtClean="0"/>
              <a:t> slow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4378126" cy="219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54" y="1280388"/>
            <a:ext cx="4320480" cy="2180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148064" y="3501008"/>
            <a:ext cx="3273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Learning rate </a:t>
            </a:r>
            <a:r>
              <a:rPr lang="fr-FR" sz="2400" dirty="0" err="1" smtClean="0"/>
              <a:t>two</a:t>
            </a:r>
            <a:r>
              <a:rPr lang="fr-FR" sz="2400" dirty="0" smtClean="0"/>
              <a:t> high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22282" y="4077072"/>
            <a:ext cx="7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Guaranty</a:t>
            </a:r>
            <a:r>
              <a:rPr lang="fr-FR" dirty="0" smtClean="0"/>
              <a:t> of convergence </a:t>
            </a:r>
            <a:r>
              <a:rPr lang="fr-FR" dirty="0" err="1" smtClean="0"/>
              <a:t>only</a:t>
            </a:r>
            <a:r>
              <a:rPr lang="fr-FR" dirty="0" smtClean="0"/>
              <a:t> if the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convex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4" y="4486822"/>
            <a:ext cx="4090144" cy="225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4754730" y="4869160"/>
            <a:ext cx="7594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Fortunately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for a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regression</a:t>
            </a:r>
            <a:r>
              <a:rPr lang="fr-FR" dirty="0" smtClean="0"/>
              <a:t> </a:t>
            </a:r>
            <a:r>
              <a:rPr lang="fr-FR" dirty="0" err="1" smtClean="0"/>
              <a:t>appear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convex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 smtClean="0"/>
              <a:t>It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a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68"/>
    </mc:Choice>
    <mc:Fallback>
      <p:transition spd="slow" advTm="91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scaling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29734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7544" y="1052736"/>
            <a:ext cx="847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Warning </a:t>
            </a:r>
            <a:r>
              <a:rPr lang="fr-FR" sz="2400" dirty="0" err="1" smtClean="0"/>
              <a:t>iIf</a:t>
            </a:r>
            <a:r>
              <a:rPr lang="fr-FR" sz="2400" dirty="0" smtClean="0"/>
              <a:t> multiple </a:t>
            </a:r>
            <a:r>
              <a:rPr lang="fr-FR" sz="2400" dirty="0" err="1" smtClean="0"/>
              <a:t>parameters</a:t>
            </a:r>
            <a:endParaRPr lang="fr-FR" sz="2400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57396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11560" y="4869160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Also</a:t>
            </a:r>
            <a:r>
              <a:rPr lang="fr-FR" dirty="0" smtClean="0"/>
              <a:t>, the more </a:t>
            </a:r>
            <a:r>
              <a:rPr lang="fr-FR" dirty="0" err="1" smtClean="0"/>
              <a:t>parameters</a:t>
            </a:r>
            <a:r>
              <a:rPr lang="fr-FR" dirty="0" smtClean="0"/>
              <a:t> the longer the </a:t>
            </a:r>
            <a:r>
              <a:rPr lang="fr-FR" dirty="0" err="1" smtClean="0"/>
              <a:t>search</a:t>
            </a:r>
            <a:r>
              <a:rPr lang="fr-FR" dirty="0" smtClean="0"/>
              <a:t> in the </a:t>
            </a:r>
            <a:r>
              <a:rPr lang="fr-FR" dirty="0" err="1" smtClean="0"/>
              <a:t>parameter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Fortunatly</a:t>
            </a:r>
            <a:r>
              <a:rPr lang="fr-FR" dirty="0" smtClean="0"/>
              <a:t>, the </a:t>
            </a:r>
            <a:r>
              <a:rPr lang="fr-FR" dirty="0" err="1" smtClean="0"/>
              <a:t>needle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 </a:t>
            </a:r>
            <a:r>
              <a:rPr lang="fr-FR" dirty="0" err="1" smtClean="0"/>
              <a:t>always</a:t>
            </a:r>
            <a:r>
              <a:rPr lang="fr-FR" dirty="0" smtClean="0"/>
              <a:t> at the </a:t>
            </a:r>
            <a:r>
              <a:rPr lang="fr-FR" dirty="0" err="1" smtClean="0"/>
              <a:t>bottom</a:t>
            </a:r>
            <a:r>
              <a:rPr lang="fr-FR" dirty="0" smtClean="0"/>
              <a:t> of the </a:t>
            </a:r>
            <a:r>
              <a:rPr lang="fr-FR" dirty="0" err="1" smtClean="0"/>
              <a:t>valley</a:t>
            </a:r>
            <a:r>
              <a:rPr lang="fr-FR" dirty="0" smtClean="0"/>
              <a:t> in </a:t>
            </a:r>
            <a:r>
              <a:rPr lang="fr-FR" dirty="0" err="1" smtClean="0"/>
              <a:t>aconvex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endParaRPr lang="fr-FR" dirty="0" smtClean="0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0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38"/>
    </mc:Choice>
    <mc:Fallback>
      <p:transition spd="slow" advTm="8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Batch gradient </a:t>
            </a:r>
            <a:r>
              <a:rPr lang="fr-FR" dirty="0" err="1" smtClean="0"/>
              <a:t>descent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259467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11560" y="1117193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Instead</a:t>
            </a:r>
            <a:r>
              <a:rPr lang="fr-FR" dirty="0" smtClean="0"/>
              <a:t> of </a:t>
            </a:r>
            <a:r>
              <a:rPr lang="fr-FR" dirty="0" err="1" smtClean="0"/>
              <a:t>computing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individual</a:t>
            </a:r>
            <a:r>
              <a:rPr lang="fr-FR" dirty="0" smtClean="0"/>
              <a:t> partial </a:t>
            </a:r>
            <a:r>
              <a:rPr lang="fr-FR" dirty="0" err="1" smtClean="0"/>
              <a:t>derivative</a:t>
            </a:r>
            <a:endParaRPr lang="fr-FR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7" y="1630541"/>
            <a:ext cx="743108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24" y="3430741"/>
            <a:ext cx="777398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21524" y="3061409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compute</a:t>
            </a:r>
            <a:r>
              <a:rPr lang="fr-FR" dirty="0" smtClean="0"/>
              <a:t> all  the </a:t>
            </a:r>
            <a:r>
              <a:rPr lang="fr-FR" dirty="0" err="1" smtClean="0"/>
              <a:t>derivative</a:t>
            </a:r>
            <a:r>
              <a:rPr lang="fr-FR" dirty="0" smtClean="0"/>
              <a:t> in a go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11560" y="5662989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dirty="0" err="1" smtClean="0"/>
              <a:t>involves</a:t>
            </a:r>
            <a:r>
              <a:rPr lang="fr-FR" dirty="0" smtClean="0"/>
              <a:t> the full training set X at </a:t>
            </a:r>
            <a:r>
              <a:rPr lang="fr-FR" dirty="0" err="1" smtClean="0"/>
              <a:t>each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hence</a:t>
            </a:r>
            <a:r>
              <a:rPr lang="fr-FR" dirty="0" smtClean="0"/>
              <a:t> the </a:t>
            </a:r>
            <a:r>
              <a:rPr lang="fr-FR" dirty="0" err="1" smtClean="0"/>
              <a:t>name</a:t>
            </a:r>
            <a:r>
              <a:rPr lang="fr-FR" dirty="0" smtClean="0"/>
              <a:t> Batch Gradient </a:t>
            </a:r>
            <a:r>
              <a:rPr lang="fr-FR" dirty="0" err="1" smtClean="0"/>
              <a:t>descent</a:t>
            </a:r>
            <a:endParaRPr lang="fr-FR" dirty="0" smtClean="0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17"/>
    </mc:Choice>
    <mc:Fallback>
      <p:transition spd="slow" advTm="119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Gradient </a:t>
            </a:r>
            <a:r>
              <a:rPr lang="fr-FR" dirty="0" err="1" smtClean="0"/>
              <a:t>descent</a:t>
            </a:r>
            <a:r>
              <a:rPr lang="fr-FR" dirty="0" smtClean="0"/>
              <a:t>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731678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87" y="2721099"/>
            <a:ext cx="30194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27584" y="198884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el-GR" dirty="0" smtClean="0"/>
              <a:t>η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learning</a:t>
            </a:r>
            <a:r>
              <a:rPr lang="fr-FR" dirty="0" smtClean="0"/>
              <a:t> rate</a:t>
            </a:r>
            <a:endParaRPr lang="fr-FR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7032"/>
            <a:ext cx="5688013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5" y="5229200"/>
            <a:ext cx="30194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5076056" y="5278909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 compare to the exact solution</a:t>
            </a:r>
            <a:endParaRPr lang="fr-FR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99" y="5754588"/>
            <a:ext cx="19812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9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9"/>
    </mc:Choice>
    <mc:Fallback>
      <p:transition spd="slow" advTm="30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Learning rate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9592" y="4149080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 smtClean="0"/>
              <a:t>To </a:t>
            </a:r>
            <a:r>
              <a:rPr lang="fr-FR" dirty="0" err="1" smtClean="0"/>
              <a:t>find</a:t>
            </a:r>
            <a:r>
              <a:rPr lang="fr-FR" dirty="0" smtClean="0"/>
              <a:t> a good </a:t>
            </a:r>
            <a:r>
              <a:rPr lang="fr-FR" dirty="0" err="1" smtClean="0"/>
              <a:t>learning</a:t>
            </a:r>
            <a:r>
              <a:rPr lang="fr-FR" dirty="0" smtClean="0"/>
              <a:t> rate,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use a </a:t>
            </a:r>
            <a:r>
              <a:rPr lang="fr-FR" dirty="0" err="1" smtClean="0"/>
              <a:t>grid</a:t>
            </a:r>
            <a:r>
              <a:rPr lang="fr-FR" dirty="0" smtClean="0"/>
              <a:t> 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eliminate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too</a:t>
            </a:r>
            <a:r>
              <a:rPr lang="fr-FR" dirty="0" smtClean="0"/>
              <a:t> long to converge</a:t>
            </a:r>
          </a:p>
          <a:p>
            <a:endParaRPr lang="fr-FR" dirty="0"/>
          </a:p>
          <a:p>
            <a:r>
              <a:rPr lang="fr-FR" dirty="0" smtClean="0"/>
              <a:t>Set a </a:t>
            </a:r>
            <a:r>
              <a:rPr lang="fr-FR" dirty="0" err="1" smtClean="0"/>
              <a:t>very</a:t>
            </a:r>
            <a:r>
              <a:rPr lang="fr-FR" dirty="0" smtClean="0"/>
              <a:t> large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iterations</a:t>
            </a:r>
            <a:r>
              <a:rPr lang="fr-FR" dirty="0" smtClean="0"/>
              <a:t> but </a:t>
            </a:r>
            <a:r>
              <a:rPr lang="fr-FR" dirty="0" err="1" smtClean="0"/>
              <a:t>interrupt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the </a:t>
            </a:r>
            <a:r>
              <a:rPr lang="fr-FR" dirty="0" err="1" smtClean="0"/>
              <a:t>gradien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</a:t>
            </a:r>
            <a:r>
              <a:rPr lang="fr-FR" dirty="0" err="1" smtClean="0"/>
              <a:t>becomes</a:t>
            </a:r>
            <a:r>
              <a:rPr lang="fr-FR" dirty="0" smtClean="0"/>
              <a:t> </a:t>
            </a:r>
            <a:r>
              <a:rPr lang="fr-FR" dirty="0" err="1" smtClean="0"/>
              <a:t>tiny</a:t>
            </a:r>
            <a:endParaRPr lang="fr-FR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1310630"/>
            <a:ext cx="7145337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93"/>
    </mc:Choice>
    <mc:Fallback>
      <p:transition spd="slow" advTm="6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Stochastic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06194" y="1268760"/>
            <a:ext cx="7926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main </a:t>
            </a:r>
            <a:r>
              <a:rPr lang="fr-FR" dirty="0" err="1" smtClean="0"/>
              <a:t>problem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Batch Gradient </a:t>
            </a:r>
            <a:r>
              <a:rPr lang="fr-FR" dirty="0" err="1" smtClean="0"/>
              <a:t>Descent</a:t>
            </a:r>
            <a:r>
              <a:rPr lang="fr-FR" dirty="0" smtClean="0"/>
              <a:t> : </a:t>
            </a:r>
            <a:r>
              <a:rPr lang="fr-FR" dirty="0" err="1" smtClean="0"/>
              <a:t>it</a:t>
            </a:r>
            <a:r>
              <a:rPr lang="fr-FR" dirty="0" smtClean="0"/>
              <a:t> uses the </a:t>
            </a:r>
            <a:r>
              <a:rPr lang="fr-FR" dirty="0" err="1" smtClean="0"/>
              <a:t>whole</a:t>
            </a:r>
            <a:r>
              <a:rPr lang="fr-FR" dirty="0" smtClean="0"/>
              <a:t> training set at </a:t>
            </a:r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…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thus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slow</a:t>
            </a:r>
          </a:p>
          <a:p>
            <a:endParaRPr lang="fr-FR" dirty="0"/>
          </a:p>
          <a:p>
            <a:r>
              <a:rPr lang="fr-FR" dirty="0" err="1" smtClean="0"/>
              <a:t>Stochatic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r>
              <a:rPr lang="fr-FR" dirty="0" smtClean="0"/>
              <a:t>  </a:t>
            </a:r>
            <a:r>
              <a:rPr lang="fr-FR" dirty="0" err="1" smtClean="0"/>
              <a:t>picks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r>
              <a:rPr lang="fr-FR" dirty="0" smtClean="0"/>
              <a:t> instance in the training set at </a:t>
            </a:r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and </a:t>
            </a:r>
            <a:r>
              <a:rPr lang="fr-FR" dirty="0" err="1" smtClean="0"/>
              <a:t>computes</a:t>
            </a:r>
            <a:r>
              <a:rPr lang="fr-FR" dirty="0" smtClean="0"/>
              <a:t> the gradient </a:t>
            </a:r>
            <a:r>
              <a:rPr lang="fr-FR" dirty="0" err="1" smtClean="0"/>
              <a:t>based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on </a:t>
            </a:r>
            <a:r>
              <a:rPr lang="fr-FR" dirty="0" err="1" smtClean="0"/>
              <a:t>that</a:t>
            </a:r>
            <a:r>
              <a:rPr lang="fr-FR" dirty="0" smtClean="0"/>
              <a:t> single instance</a:t>
            </a:r>
          </a:p>
          <a:p>
            <a:endParaRPr lang="fr-FR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023086"/>
            <a:ext cx="4537199" cy="289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16016" y="3105835"/>
            <a:ext cx="43287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Much </a:t>
            </a:r>
            <a:r>
              <a:rPr lang="fr-FR" dirty="0" err="1"/>
              <a:t>faster</a:t>
            </a:r>
            <a:r>
              <a:rPr lang="fr-FR" dirty="0"/>
              <a:t> but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regular</a:t>
            </a:r>
            <a:r>
              <a:rPr lang="fr-FR" dirty="0"/>
              <a:t>… The final value are </a:t>
            </a:r>
            <a:r>
              <a:rPr lang="fr-FR" dirty="0" err="1" smtClean="0"/>
              <a:t>suboptimal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Randomness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good to jump </a:t>
            </a:r>
            <a:r>
              <a:rPr lang="fr-FR" dirty="0" err="1" smtClean="0"/>
              <a:t>above</a:t>
            </a:r>
            <a:r>
              <a:rPr lang="fr-FR" dirty="0" smtClean="0"/>
              <a:t> local minima : </a:t>
            </a:r>
            <a:r>
              <a:rPr lang="fr-FR" dirty="0" err="1" smtClean="0"/>
              <a:t>simulated</a:t>
            </a:r>
            <a:r>
              <a:rPr lang="fr-FR" dirty="0" smtClean="0"/>
              <a:t> </a:t>
            </a:r>
            <a:r>
              <a:rPr lang="fr-FR" dirty="0" err="1" smtClean="0"/>
              <a:t>anealing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Not a </a:t>
            </a:r>
            <a:r>
              <a:rPr lang="fr-FR" dirty="0" err="1" smtClean="0"/>
              <a:t>fixed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rate but a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schedule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progressive </a:t>
            </a:r>
            <a:r>
              <a:rPr lang="fr-FR" dirty="0" err="1" smtClean="0"/>
              <a:t>decrease</a:t>
            </a:r>
            <a:r>
              <a:rPr lang="fr-FR" dirty="0" smtClean="0"/>
              <a:t> of the </a:t>
            </a:r>
            <a:r>
              <a:rPr lang="fr-FR" dirty="0" err="1" smtClean="0"/>
              <a:t>learning</a:t>
            </a:r>
            <a:r>
              <a:rPr lang="fr-FR" dirty="0" smtClean="0"/>
              <a:t> rate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1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234"/>
    </mc:Choice>
    <mc:Fallback>
      <p:transition spd="slow" advTm="143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Stochastic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r>
              <a:rPr lang="fr-FR" dirty="0" smtClean="0"/>
              <a:t>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64976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6440487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590753"/>
            <a:ext cx="30099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5076056" y="55892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 compare to the exact solution</a:t>
            </a:r>
            <a:endParaRPr lang="fr-FR" dirty="0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99" y="6064919"/>
            <a:ext cx="19812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3" y="3702437"/>
            <a:ext cx="2868571" cy="1886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8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44"/>
    </mc:Choice>
    <mc:Fallback>
      <p:transition spd="slow" advTm="67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SGD in </a:t>
            </a:r>
            <a:r>
              <a:rPr lang="fr-FR" dirty="0" err="1" smtClean="0"/>
              <a:t>Scikit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63933"/>
            <a:ext cx="6297613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18817"/>
            <a:ext cx="50577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67544" y="355071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 compare to the exact solution</a:t>
            </a:r>
            <a:endParaRPr lang="fr-FR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7" y="4026396"/>
            <a:ext cx="19812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1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35"/>
    </mc:Choice>
    <mc:Fallback>
      <p:transition spd="slow" advTm="31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Mini-Batch Gradient </a:t>
            </a:r>
            <a:r>
              <a:rPr lang="fr-FR" dirty="0" err="1" smtClean="0"/>
              <a:t>Descent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11560" y="1196752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326313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4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52"/>
    </mc:Choice>
    <mc:Fallback>
      <p:transition spd="slow" advTm="95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Opening</a:t>
            </a:r>
            <a:r>
              <a:rPr lang="fr-FR" dirty="0" smtClean="0"/>
              <a:t> the black boxes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21764" y="1340768"/>
            <a:ext cx="83267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So far </a:t>
            </a:r>
            <a:r>
              <a:rPr lang="fr-FR" sz="2400" dirty="0" err="1" smtClean="0"/>
              <a:t>we</a:t>
            </a:r>
            <a:r>
              <a:rPr lang="fr-FR" sz="2400" dirty="0" smtClean="0"/>
              <a:t> have been </a:t>
            </a:r>
            <a:r>
              <a:rPr lang="fr-FR" sz="2400" dirty="0" err="1" smtClean="0"/>
              <a:t>using</a:t>
            </a:r>
            <a:r>
              <a:rPr lang="fr-FR" sz="2400" dirty="0" smtClean="0"/>
              <a:t> </a:t>
            </a:r>
            <a:r>
              <a:rPr lang="fr-FR" sz="2400" dirty="0" err="1" smtClean="0"/>
              <a:t>regression</a:t>
            </a:r>
            <a:r>
              <a:rPr lang="fr-FR" sz="2400" dirty="0" smtClean="0"/>
              <a:t> and classifier as black boxes.</a:t>
            </a:r>
          </a:p>
          <a:p>
            <a:endParaRPr lang="fr-FR" sz="2400" dirty="0"/>
          </a:p>
          <a:p>
            <a:r>
              <a:rPr lang="fr-FR" sz="2400" dirty="0" smtClean="0"/>
              <a:t>In </a:t>
            </a:r>
            <a:r>
              <a:rPr lang="fr-FR" sz="2400" dirty="0" err="1" smtClean="0"/>
              <a:t>this</a:t>
            </a:r>
            <a:r>
              <a:rPr lang="fr-FR" sz="2400" dirty="0" smtClean="0"/>
              <a:t> </a:t>
            </a:r>
            <a:r>
              <a:rPr lang="fr-FR" sz="2400" dirty="0" err="1" smtClean="0"/>
              <a:t>chapter</a:t>
            </a:r>
            <a:r>
              <a:rPr lang="fr-FR" sz="2400" dirty="0" smtClean="0"/>
              <a:t> </a:t>
            </a:r>
            <a:r>
              <a:rPr lang="fr-FR" sz="2400" dirty="0" err="1" smtClean="0"/>
              <a:t>we</a:t>
            </a:r>
            <a:r>
              <a:rPr lang="fr-FR" sz="2400" dirty="0" smtClean="0"/>
              <a:t> go </a:t>
            </a:r>
            <a:r>
              <a:rPr lang="fr-FR" sz="2400" dirty="0" err="1" smtClean="0"/>
              <a:t>beyond</a:t>
            </a:r>
            <a:r>
              <a:rPr lang="fr-FR" sz="2400" dirty="0" smtClean="0"/>
              <a:t> and </a:t>
            </a:r>
            <a:r>
              <a:rPr lang="fr-FR" sz="2400" dirty="0" err="1" smtClean="0"/>
              <a:t>understand</a:t>
            </a:r>
            <a:r>
              <a:rPr lang="fr-FR" sz="2400" dirty="0" smtClean="0"/>
              <a:t> how to </a:t>
            </a:r>
            <a:r>
              <a:rPr lang="fr-FR" sz="2400" dirty="0" err="1" smtClean="0"/>
              <a:t>optimize</a:t>
            </a:r>
            <a:r>
              <a:rPr lang="fr-FR" sz="2400" dirty="0" smtClean="0"/>
              <a:t> </a:t>
            </a:r>
            <a:r>
              <a:rPr lang="fr-FR" sz="2400" dirty="0" err="1" smtClean="0"/>
              <a:t>these</a:t>
            </a:r>
            <a:r>
              <a:rPr lang="fr-FR" sz="2400" dirty="0" smtClean="0"/>
              <a:t> </a:t>
            </a:r>
            <a:r>
              <a:rPr lang="fr-FR" sz="2400" dirty="0" err="1" smtClean="0"/>
              <a:t>systems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err="1" smtClean="0"/>
              <a:t>We</a:t>
            </a:r>
            <a:r>
              <a:rPr lang="fr-FR" sz="2400" dirty="0" smtClean="0"/>
              <a:t> focus on </a:t>
            </a:r>
            <a:r>
              <a:rPr lang="fr-FR" sz="2400" dirty="0" err="1" smtClean="0"/>
              <a:t>regression</a:t>
            </a:r>
            <a:r>
              <a:rPr lang="fr-FR" sz="2400" dirty="0" smtClean="0"/>
              <a:t> for illustration  </a:t>
            </a:r>
            <a:r>
              <a:rPr lang="fr-FR" sz="2400" dirty="0" err="1" smtClean="0"/>
              <a:t>here</a:t>
            </a:r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Son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1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81"/>
    </mc:Choice>
    <mc:Fallback>
      <p:transition spd="slow" advTm="88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755775"/>
            <a:ext cx="7935913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8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31"/>
    </mc:Choice>
    <mc:Fallback>
      <p:transition spd="slow" advTm="26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Polynomial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58889" y="4149080"/>
            <a:ext cx="9036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Surprisingly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actually</a:t>
            </a:r>
            <a:r>
              <a:rPr lang="fr-FR" dirty="0" smtClean="0"/>
              <a:t> use a </a:t>
            </a:r>
            <a:r>
              <a:rPr lang="fr-FR" dirty="0" err="1" smtClean="0"/>
              <a:t>linear</a:t>
            </a:r>
            <a:r>
              <a:rPr lang="fr-FR" dirty="0"/>
              <a:t> </a:t>
            </a:r>
            <a:r>
              <a:rPr lang="fr-FR" dirty="0" smtClean="0"/>
              <a:t>model to fit non </a:t>
            </a:r>
            <a:r>
              <a:rPr lang="fr-FR" dirty="0" err="1" smtClean="0"/>
              <a:t>linear</a:t>
            </a:r>
            <a:r>
              <a:rPr lang="fr-FR" dirty="0" smtClean="0"/>
              <a:t> data</a:t>
            </a:r>
          </a:p>
          <a:p>
            <a:endParaRPr lang="fr-FR" dirty="0"/>
          </a:p>
          <a:p>
            <a:r>
              <a:rPr lang="fr-FR" dirty="0" err="1" smtClean="0"/>
              <a:t>Add</a:t>
            </a:r>
            <a:r>
              <a:rPr lang="fr-FR" dirty="0" smtClean="0"/>
              <a:t> power to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as new </a:t>
            </a:r>
            <a:r>
              <a:rPr lang="fr-FR" dirty="0" err="1" smtClean="0"/>
              <a:t>features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Train a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odel</a:t>
            </a:r>
            <a:r>
              <a:rPr lang="fr-FR" dirty="0" smtClean="0"/>
              <a:t> on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extended</a:t>
            </a:r>
            <a:r>
              <a:rPr lang="fr-FR" dirty="0" smtClean="0"/>
              <a:t> set of </a:t>
            </a:r>
            <a:r>
              <a:rPr lang="fr-FR" dirty="0" err="1" smtClean="0"/>
              <a:t>features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called</a:t>
            </a:r>
            <a:r>
              <a:rPr lang="fr-FR" dirty="0" smtClean="0"/>
              <a:t> polynomial </a:t>
            </a:r>
            <a:r>
              <a:rPr lang="fr-FR" dirty="0" err="1" smtClean="0"/>
              <a:t>regression</a:t>
            </a:r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" y="1984337"/>
            <a:ext cx="4861397" cy="78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72667"/>
            <a:ext cx="4531444" cy="250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23528" y="1187460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if </a:t>
            </a:r>
            <a:r>
              <a:rPr lang="fr-FR" dirty="0" err="1" smtClean="0"/>
              <a:t>your</a:t>
            </a:r>
            <a:r>
              <a:rPr lang="fr-FR" dirty="0" smtClean="0"/>
              <a:t> data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actually</a:t>
            </a:r>
            <a:r>
              <a:rPr lang="fr-FR" dirty="0" smtClean="0"/>
              <a:t> more </a:t>
            </a: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a straight line ?</a:t>
            </a:r>
            <a:endParaRPr lang="fr-FR" dirty="0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3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72"/>
    </mc:Choice>
    <mc:Fallback>
      <p:transition spd="slow" advTm="44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Polynomial </a:t>
            </a:r>
            <a:r>
              <a:rPr lang="fr-FR" dirty="0" err="1" smtClean="0"/>
              <a:t>regression</a:t>
            </a:r>
            <a:r>
              <a:rPr lang="fr-FR" dirty="0" smtClean="0"/>
              <a:t>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6992937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97152"/>
            <a:ext cx="22860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38686"/>
            <a:ext cx="7383463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921" y="4365104"/>
            <a:ext cx="4084583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19343"/>
            <a:ext cx="4861397" cy="78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07504" y="5157192"/>
            <a:ext cx="36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 compare to 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20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38"/>
    </mc:Choice>
    <mc:Fallback>
      <p:transition spd="slow" advTm="81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Finding</a:t>
            </a:r>
            <a:r>
              <a:rPr lang="fr-FR" dirty="0" smtClean="0"/>
              <a:t> the polynomial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2" y="1119066"/>
            <a:ext cx="6887740" cy="411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55576" y="537321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possible </a:t>
            </a:r>
            <a:r>
              <a:rPr lang="fr-FR" dirty="0" err="1" smtClean="0"/>
              <a:t>way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cross-validation</a:t>
            </a:r>
          </a:p>
          <a:p>
            <a:r>
              <a:rPr lang="fr-FR" dirty="0" err="1" smtClean="0"/>
              <a:t>Another</a:t>
            </a:r>
            <a:r>
              <a:rPr lang="fr-FR" dirty="0" smtClean="0"/>
              <a:t> possible </a:t>
            </a:r>
            <a:r>
              <a:rPr lang="fr-FR" dirty="0" err="1" smtClean="0"/>
              <a:t>way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curve</a:t>
            </a:r>
            <a:endParaRPr lang="fr-FR" dirty="0"/>
          </a:p>
          <a:p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7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65"/>
    </mc:Choice>
    <mc:Fallback>
      <p:transition spd="slow" advTm="61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</a:t>
            </a:r>
            <a:r>
              <a:rPr lang="fr-FR" dirty="0" err="1" smtClean="0"/>
              <a:t>curve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38758" y="98072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Plot the performance on the training set and the validation set as a </a:t>
            </a:r>
            <a:r>
              <a:rPr lang="fr-FR" dirty="0" err="1" smtClean="0"/>
              <a:t>function</a:t>
            </a:r>
            <a:r>
              <a:rPr lang="fr-FR" dirty="0" smtClean="0"/>
              <a:t> of the training set size (or the training </a:t>
            </a:r>
            <a:r>
              <a:rPr lang="fr-FR" dirty="0" err="1" smtClean="0"/>
              <a:t>iteration</a:t>
            </a:r>
            <a:r>
              <a:rPr lang="fr-FR" dirty="0" smtClean="0"/>
              <a:t>). In </a:t>
            </a:r>
            <a:r>
              <a:rPr lang="fr-FR" dirty="0" err="1" smtClean="0"/>
              <a:t>scikit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6" y="1734319"/>
            <a:ext cx="607853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17068"/>
            <a:ext cx="7812087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4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32"/>
    </mc:Choice>
    <mc:Fallback>
      <p:transition spd="slow" advTm="57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Learning </a:t>
            </a:r>
            <a:r>
              <a:rPr lang="fr-FR" dirty="0" err="1" smtClean="0"/>
              <a:t>curve</a:t>
            </a:r>
            <a:r>
              <a:rPr lang="fr-FR" dirty="0" smtClean="0"/>
              <a:t>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59" y="1556792"/>
            <a:ext cx="5400600" cy="340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94" y="1003768"/>
            <a:ext cx="42576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11560" y="4979239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Both</a:t>
            </a:r>
            <a:r>
              <a:rPr lang="fr-FR" dirty="0" smtClean="0"/>
              <a:t>  </a:t>
            </a:r>
            <a:r>
              <a:rPr lang="fr-FR" dirty="0" err="1" smtClean="0"/>
              <a:t>curves</a:t>
            </a:r>
            <a:r>
              <a:rPr lang="fr-FR" dirty="0" smtClean="0"/>
              <a:t> are close but </a:t>
            </a:r>
            <a:r>
              <a:rPr lang="fr-FR" dirty="0" err="1" smtClean="0"/>
              <a:t>fairly</a:t>
            </a:r>
            <a:r>
              <a:rPr lang="fr-FR" dirty="0" smtClean="0"/>
              <a:t>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</a:t>
            </a:r>
            <a:r>
              <a:rPr lang="fr-FR" dirty="0" err="1" smtClean="0"/>
              <a:t>ypical</a:t>
            </a:r>
            <a:r>
              <a:rPr lang="fr-FR" dirty="0" smtClean="0"/>
              <a:t> of an </a:t>
            </a:r>
            <a:r>
              <a:rPr lang="fr-FR" dirty="0" err="1" smtClean="0"/>
              <a:t>underfitting</a:t>
            </a:r>
            <a:r>
              <a:rPr lang="fr-FR" dirty="0" smtClean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You </a:t>
            </a:r>
            <a:r>
              <a:rPr lang="fr-FR" dirty="0" err="1" smtClean="0"/>
              <a:t>need</a:t>
            </a:r>
            <a:r>
              <a:rPr lang="fr-FR" dirty="0" smtClean="0"/>
              <a:t> a more </a:t>
            </a:r>
            <a:r>
              <a:rPr lang="fr-FR" dirty="0" err="1" smtClean="0"/>
              <a:t>complex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220073" y="1772816"/>
            <a:ext cx="3923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At the </a:t>
            </a:r>
            <a:r>
              <a:rPr lang="fr-FR" dirty="0" err="1" smtClean="0"/>
              <a:t>beginning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the training set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 : </a:t>
            </a:r>
            <a:r>
              <a:rPr lang="fr-FR" dirty="0" err="1" smtClean="0"/>
              <a:t>erro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 smtClean="0"/>
          </a:p>
          <a:p>
            <a:r>
              <a:rPr lang="fr-FR" dirty="0" smtClean="0"/>
              <a:t>The validation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bad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Then</a:t>
            </a:r>
            <a:r>
              <a:rPr lang="fr-FR" dirty="0" smtClean="0"/>
              <a:t> : </a:t>
            </a:r>
          </a:p>
          <a:p>
            <a:r>
              <a:rPr lang="fr-FR" dirty="0" err="1" smtClean="0"/>
              <a:t>Complexity</a:t>
            </a:r>
            <a:r>
              <a:rPr lang="fr-FR" dirty="0" smtClean="0"/>
              <a:t> of the data </a:t>
            </a:r>
            <a:r>
              <a:rPr lang="fr-FR" dirty="0" err="1" smtClean="0"/>
              <a:t>increase</a:t>
            </a:r>
            <a:r>
              <a:rPr lang="fr-FR" dirty="0" smtClean="0"/>
              <a:t> and the RMSE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increasing</a:t>
            </a:r>
            <a:r>
              <a:rPr lang="fr-FR" dirty="0" smtClean="0"/>
              <a:t> but </a:t>
            </a:r>
            <a:r>
              <a:rPr lang="fr-FR" dirty="0" err="1" smtClean="0"/>
              <a:t>reaches</a:t>
            </a:r>
            <a:r>
              <a:rPr lang="fr-FR" dirty="0" smtClean="0"/>
              <a:t> a plateau</a:t>
            </a:r>
          </a:p>
          <a:p>
            <a:r>
              <a:rPr lang="fr-FR" dirty="0" smtClean="0"/>
              <a:t>The validation RMSE </a:t>
            </a:r>
            <a:r>
              <a:rPr lang="fr-FR" dirty="0" err="1" smtClean="0"/>
              <a:t>decreases</a:t>
            </a:r>
            <a:r>
              <a:rPr lang="fr-FR" dirty="0" smtClean="0"/>
              <a:t> and </a:t>
            </a:r>
            <a:r>
              <a:rPr lang="fr-FR" dirty="0" err="1" smtClean="0"/>
              <a:t>reaches</a:t>
            </a:r>
            <a:r>
              <a:rPr lang="fr-FR" dirty="0" smtClean="0"/>
              <a:t> a plateau</a:t>
            </a:r>
            <a:endParaRPr lang="fr-FR" dirty="0"/>
          </a:p>
          <a:p>
            <a:endParaRPr lang="fr-FR" dirty="0" smtClean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20"/>
    </mc:Choice>
    <mc:Fallback>
      <p:transition spd="slow" advTm="89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Overfitting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0" y="3717032"/>
            <a:ext cx="4954466" cy="308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074230" y="3755248"/>
            <a:ext cx="374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model</a:t>
            </a:r>
          </a:p>
          <a:p>
            <a:endParaRPr lang="fr-FR" dirty="0"/>
          </a:p>
          <a:p>
            <a:r>
              <a:rPr lang="fr-FR" dirty="0" smtClean="0"/>
              <a:t>There </a:t>
            </a:r>
            <a:r>
              <a:rPr lang="fr-FR" dirty="0" err="1" smtClean="0"/>
              <a:t>is</a:t>
            </a:r>
            <a:r>
              <a:rPr lang="fr-FR" dirty="0" smtClean="0"/>
              <a:t> a gap </a:t>
            </a:r>
            <a:r>
              <a:rPr lang="fr-FR" dirty="0" err="1" smtClean="0"/>
              <a:t>between</a:t>
            </a:r>
            <a:r>
              <a:rPr lang="fr-FR" dirty="0" smtClean="0"/>
              <a:t> the </a:t>
            </a:r>
            <a:r>
              <a:rPr lang="fr-FR" dirty="0" err="1" smtClean="0"/>
              <a:t>curves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 </a:t>
            </a:r>
            <a:r>
              <a:rPr lang="fr-FR" dirty="0" err="1" smtClean="0"/>
              <a:t>typical</a:t>
            </a:r>
            <a:r>
              <a:rPr lang="fr-FR" dirty="0" smtClean="0"/>
              <a:t> signature of an </a:t>
            </a:r>
            <a:r>
              <a:rPr lang="fr-FR" dirty="0" err="1" smtClean="0"/>
              <a:t>overfitting</a:t>
            </a:r>
            <a:r>
              <a:rPr lang="fr-FR" dirty="0" smtClean="0"/>
              <a:t> model</a:t>
            </a:r>
          </a:p>
          <a:p>
            <a:endParaRPr lang="fr-FR" dirty="0"/>
          </a:p>
          <a:p>
            <a:r>
              <a:rPr lang="fr-FR" dirty="0" smtClean="0"/>
              <a:t>You  </a:t>
            </a:r>
            <a:r>
              <a:rPr lang="fr-FR" dirty="0" err="1" smtClean="0"/>
              <a:t>need</a:t>
            </a:r>
            <a:r>
              <a:rPr lang="fr-FR" dirty="0" smtClean="0"/>
              <a:t> more data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57582"/>
            <a:ext cx="7488237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4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58"/>
    </mc:Choice>
    <mc:Fallback>
      <p:transition spd="slow" advTm="43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Bias</a:t>
            </a:r>
            <a:r>
              <a:rPr lang="fr-FR" dirty="0" smtClean="0"/>
              <a:t> Variance </a:t>
            </a:r>
            <a:r>
              <a:rPr lang="fr-FR" dirty="0" err="1" smtClean="0"/>
              <a:t>tradeoff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4788"/>
            <a:ext cx="8283396" cy="433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5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32"/>
    </mc:Choice>
    <mc:Fallback>
      <p:transition spd="slow" advTm="7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Regularized</a:t>
            </a:r>
            <a:r>
              <a:rPr lang="fr-FR" dirty="0" smtClean="0"/>
              <a:t> </a:t>
            </a:r>
            <a:r>
              <a:rPr lang="fr-FR" dirty="0" err="1" smtClean="0"/>
              <a:t>linear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1259468"/>
            <a:ext cx="756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Constraints</a:t>
            </a:r>
            <a:r>
              <a:rPr lang="fr-FR" dirty="0" smtClean="0"/>
              <a:t> the model not </a:t>
            </a:r>
            <a:r>
              <a:rPr lang="fr-FR" dirty="0" err="1" smtClean="0"/>
              <a:t>only</a:t>
            </a:r>
            <a:r>
              <a:rPr lang="fr-FR" dirty="0" smtClean="0"/>
              <a:t> to fit the data but </a:t>
            </a:r>
            <a:r>
              <a:rPr lang="fr-FR" dirty="0" err="1" smtClean="0"/>
              <a:t>also</a:t>
            </a:r>
            <a:r>
              <a:rPr lang="fr-FR" dirty="0" smtClean="0"/>
              <a:t> to respect </a:t>
            </a:r>
            <a:r>
              <a:rPr lang="fr-FR" dirty="0" err="1" smtClean="0"/>
              <a:t>some</a:t>
            </a:r>
            <a:r>
              <a:rPr lang="fr-FR" dirty="0" smtClean="0"/>
              <a:t> priori</a:t>
            </a:r>
          </a:p>
          <a:p>
            <a:endParaRPr lang="fr-FR" dirty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dirty="0" smtClean="0"/>
              <a:t> </a:t>
            </a:r>
            <a:r>
              <a:rPr lang="fr-FR" dirty="0" err="1" smtClean="0"/>
              <a:t>three</a:t>
            </a:r>
            <a:r>
              <a:rPr lang="fr-FR" dirty="0" smtClean="0"/>
              <a:t> types of </a:t>
            </a:r>
            <a:r>
              <a:rPr lang="fr-FR" dirty="0" err="1" smtClean="0"/>
              <a:t>constraints</a:t>
            </a:r>
            <a:r>
              <a:rPr lang="fr-FR" dirty="0" smtClean="0"/>
              <a:t> : Tikhonov, Lasso and </a:t>
            </a:r>
            <a:r>
              <a:rPr lang="fr-FR" dirty="0" err="1" smtClean="0"/>
              <a:t>Elastic</a:t>
            </a:r>
            <a:r>
              <a:rPr lang="fr-FR" dirty="0" smtClean="0"/>
              <a:t> Net</a:t>
            </a:r>
          </a:p>
        </p:txBody>
      </p:sp>
      <p:pic>
        <p:nvPicPr>
          <p:cNvPr id="6" name="Son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49"/>
    </mc:Choice>
    <mc:Fallback>
      <p:transition spd="slow" advTm="3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Tikhonov </a:t>
            </a:r>
            <a:r>
              <a:rPr lang="fr-FR" dirty="0" err="1" smtClean="0"/>
              <a:t>regularization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6907213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67544" y="2780928"/>
            <a:ext cx="8352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The second </a:t>
            </a:r>
            <a:r>
              <a:rPr lang="fr-FR" dirty="0" err="1" smtClean="0"/>
              <a:t>term</a:t>
            </a:r>
            <a:r>
              <a:rPr lang="fr-FR" dirty="0" smtClean="0"/>
              <a:t> forces the model to </a:t>
            </a:r>
            <a:r>
              <a:rPr lang="fr-FR" dirty="0" err="1" smtClean="0"/>
              <a:t>keep</a:t>
            </a:r>
            <a:r>
              <a:rPr lang="fr-FR" dirty="0" smtClean="0"/>
              <a:t> </a:t>
            </a:r>
            <a:r>
              <a:rPr lang="fr-FR" dirty="0" err="1" smtClean="0"/>
              <a:t>weights</a:t>
            </a:r>
            <a:r>
              <a:rPr lang="fr-FR" dirty="0" smtClean="0"/>
              <a:t> as </a:t>
            </a:r>
            <a:r>
              <a:rPr lang="fr-FR" dirty="0" err="1" smtClean="0"/>
              <a:t>small</a:t>
            </a:r>
            <a:r>
              <a:rPr lang="fr-FR" dirty="0" smtClean="0"/>
              <a:t>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Alpha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hyperparameter</a:t>
            </a:r>
            <a:r>
              <a:rPr lang="fr-FR" dirty="0" smtClean="0"/>
              <a:t> 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controls</a:t>
            </a:r>
            <a:r>
              <a:rPr lang="fr-FR" dirty="0" smtClean="0"/>
              <a:t> how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regularize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regularization</a:t>
            </a:r>
            <a:r>
              <a:rPr lang="fr-FR" dirty="0" smtClean="0"/>
              <a:t> </a:t>
            </a:r>
            <a:r>
              <a:rPr lang="fr-FR" dirty="0" err="1" smtClean="0"/>
              <a:t>terms</a:t>
            </a:r>
            <a:r>
              <a:rPr lang="fr-FR" dirty="0" smtClean="0"/>
              <a:t> </a:t>
            </a:r>
            <a:r>
              <a:rPr lang="fr-FR" dirty="0" err="1" smtClean="0"/>
              <a:t>shoul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 to the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training.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Once the model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trained</a:t>
            </a:r>
            <a:r>
              <a:rPr lang="fr-FR" dirty="0" smtClean="0"/>
              <a:t>,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evaluate</a:t>
            </a:r>
            <a:r>
              <a:rPr lang="fr-FR" dirty="0" smtClean="0"/>
              <a:t> the </a:t>
            </a:r>
            <a:r>
              <a:rPr lang="fr-FR" dirty="0" err="1" smtClean="0"/>
              <a:t>model’s</a:t>
            </a:r>
            <a:r>
              <a:rPr lang="fr-FR" dirty="0" smtClean="0"/>
              <a:t> performance </a:t>
            </a:r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unregularized</a:t>
            </a:r>
            <a:r>
              <a:rPr lang="fr-FR" dirty="0" smtClean="0"/>
              <a:t> performance </a:t>
            </a:r>
            <a:r>
              <a:rPr lang="fr-FR" dirty="0" err="1" smtClean="0"/>
              <a:t>measure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13" y="5540077"/>
            <a:ext cx="7421563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1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99"/>
    </mc:Choice>
    <mc:Fallback>
      <p:transition spd="slow" advTm="97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1520" y="1124744"/>
            <a:ext cx="844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course 1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analyze</a:t>
            </a:r>
            <a:r>
              <a:rPr lang="fr-FR" dirty="0" smtClean="0"/>
              <a:t> a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60" y="1196752"/>
            <a:ext cx="42576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51520" y="1628800"/>
            <a:ext cx="844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</a:t>
            </a:r>
            <a:r>
              <a:rPr lang="fr-FR" dirty="0" err="1" smtClean="0"/>
              <a:t>general</a:t>
            </a:r>
            <a:r>
              <a:rPr lang="fr-FR" dirty="0" smtClean="0"/>
              <a:t>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</a:t>
            </a:r>
            <a:r>
              <a:rPr lang="fr-FR" dirty="0" err="1" smtClean="0"/>
              <a:t>reads</a:t>
            </a:r>
            <a:endParaRPr lang="fr-FR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132856"/>
            <a:ext cx="7272808" cy="65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01649" y="2748984"/>
            <a:ext cx="84468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Where</a:t>
            </a:r>
            <a:r>
              <a:rPr lang="fr-FR" dirty="0" smtClean="0"/>
              <a:t>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« y </a:t>
            </a:r>
            <a:r>
              <a:rPr lang="fr-FR" dirty="0" err="1" smtClean="0"/>
              <a:t>hat</a:t>
            </a:r>
            <a:r>
              <a:rPr lang="fr-FR" dirty="0" smtClean="0"/>
              <a:t> »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predicted</a:t>
            </a:r>
            <a:r>
              <a:rPr lang="fr-FR" dirty="0" smtClean="0"/>
              <a:t> value of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 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xi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ith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θ</a:t>
            </a:r>
            <a:r>
              <a:rPr lang="fr-FR" dirty="0" smtClean="0"/>
              <a:t>j 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jth</a:t>
            </a:r>
            <a:r>
              <a:rPr lang="fr-FR" dirty="0" smtClean="0"/>
              <a:t> model </a:t>
            </a:r>
            <a:r>
              <a:rPr lang="fr-FR" dirty="0" err="1" smtClean="0"/>
              <a:t>parameter</a:t>
            </a:r>
            <a:r>
              <a:rPr lang="fr-FR" dirty="0" smtClean="0"/>
              <a:t>   </a:t>
            </a:r>
          </a:p>
          <a:p>
            <a:endParaRPr lang="fr-FR" dirty="0"/>
          </a:p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equivalent</a:t>
            </a:r>
            <a:r>
              <a:rPr lang="fr-FR" dirty="0" smtClean="0"/>
              <a:t> to the matrix expression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el-GR" b="1" dirty="0" smtClean="0"/>
              <a:t>θ</a:t>
            </a:r>
            <a:r>
              <a:rPr lang="fr-FR" b="1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model’s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</a:t>
            </a:r>
          </a:p>
          <a:p>
            <a:r>
              <a:rPr lang="el-GR" b="1" dirty="0" smtClean="0"/>
              <a:t>θ</a:t>
            </a:r>
            <a:r>
              <a:rPr lang="fr-FR" dirty="0" smtClean="0"/>
              <a:t>T </a:t>
            </a:r>
            <a:r>
              <a:rPr lang="fr-FR" dirty="0" err="1" smtClean="0"/>
              <a:t>is</a:t>
            </a:r>
            <a:r>
              <a:rPr lang="fr-FR" dirty="0" smtClean="0"/>
              <a:t> the transpose of </a:t>
            </a:r>
            <a:r>
              <a:rPr lang="el-GR" b="1" dirty="0" smtClean="0"/>
              <a:t>θ</a:t>
            </a:r>
            <a:r>
              <a:rPr lang="fr-FR" dirty="0"/>
              <a:t> </a:t>
            </a:r>
            <a:endParaRPr lang="fr-FR" dirty="0" smtClean="0"/>
          </a:p>
          <a:p>
            <a:r>
              <a:rPr lang="fr-FR" b="1" dirty="0" smtClean="0"/>
              <a:t>x</a:t>
            </a:r>
            <a:r>
              <a:rPr lang="fr-FR" dirty="0" smtClean="0"/>
              <a:t> the instance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83808"/>
            <a:ext cx="4176464" cy="69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Son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8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51"/>
    </mc:Choice>
    <mc:Fallback>
      <p:transition spd="slow" advTm="117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Tikhonov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51000"/>
            <a:ext cx="7745413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403648" y="5213350"/>
            <a:ext cx="316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20072" y="5229200"/>
            <a:ext cx="316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Polynomial of  </a:t>
            </a:r>
            <a:r>
              <a:rPr lang="fr-FR" dirty="0" err="1" smtClean="0"/>
              <a:t>order</a:t>
            </a:r>
            <a:r>
              <a:rPr lang="fr-FR" dirty="0" smtClean="0"/>
              <a:t> 10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59"/>
    </mc:Choice>
    <mc:Fallback>
      <p:transition spd="slow" advTm="53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Tikhonov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55491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52736" y="126876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 </a:t>
            </a:r>
            <a:r>
              <a:rPr lang="fr-FR" dirty="0" err="1" smtClean="0"/>
              <a:t>closed-form</a:t>
            </a:r>
            <a:r>
              <a:rPr lang="fr-FR" dirty="0" smtClean="0"/>
              <a:t> </a:t>
            </a:r>
            <a:r>
              <a:rPr lang="fr-FR" dirty="0" err="1" smtClean="0"/>
              <a:t>analytical</a:t>
            </a:r>
            <a:r>
              <a:rPr lang="fr-FR" dirty="0" smtClean="0"/>
              <a:t> expression </a:t>
            </a:r>
            <a:r>
              <a:rPr lang="fr-FR" dirty="0" err="1" smtClean="0"/>
              <a:t>is</a:t>
            </a:r>
            <a:r>
              <a:rPr lang="fr-FR" dirty="0" smtClean="0"/>
              <a:t> possible  for batch gradient </a:t>
            </a:r>
            <a:r>
              <a:rPr lang="fr-FR" dirty="0" err="1" smtClean="0"/>
              <a:t>descent</a:t>
            </a:r>
            <a:endParaRPr lang="fr-FR" dirty="0" smtClean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2" y="3068960"/>
            <a:ext cx="56007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05136" y="472514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Or </a:t>
            </a:r>
            <a:r>
              <a:rPr lang="fr-FR" dirty="0" err="1" smtClean="0"/>
              <a:t>under</a:t>
            </a:r>
            <a:r>
              <a:rPr lang="fr-FR" dirty="0" smtClean="0"/>
              <a:t> the </a:t>
            </a:r>
            <a:r>
              <a:rPr lang="fr-FR" dirty="0" err="1" smtClean="0"/>
              <a:t>form</a:t>
            </a:r>
            <a:r>
              <a:rPr lang="fr-FR" dirty="0" smtClean="0"/>
              <a:t> of </a:t>
            </a:r>
            <a:r>
              <a:rPr lang="fr-FR" dirty="0" err="1" smtClean="0"/>
              <a:t>Stochastic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endParaRPr lang="fr-FR" dirty="0" smtClean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04" y="5160987"/>
            <a:ext cx="46482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78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06"/>
    </mc:Choice>
    <mc:Fallback>
      <p:transition spd="slow" advTm="58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Lasso </a:t>
            </a:r>
            <a:r>
              <a:rPr lang="fr-FR" dirty="0" err="1" smtClean="0"/>
              <a:t>regularization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059613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83568" y="3068960"/>
            <a:ext cx="7776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Lasso </a:t>
            </a:r>
            <a:r>
              <a:rPr lang="fr-FR" dirty="0" err="1" smtClean="0"/>
              <a:t>regression</a:t>
            </a:r>
            <a:r>
              <a:rPr lang="fr-FR" dirty="0" smtClean="0"/>
              <a:t> tends to </a:t>
            </a:r>
            <a:r>
              <a:rPr lang="fr-FR" dirty="0" err="1" smtClean="0"/>
              <a:t>completly</a:t>
            </a:r>
            <a:r>
              <a:rPr lang="fr-FR" dirty="0" smtClean="0"/>
              <a:t>  </a:t>
            </a:r>
            <a:r>
              <a:rPr lang="fr-FR" dirty="0" err="1" smtClean="0"/>
              <a:t>eliminate</a:t>
            </a:r>
            <a:r>
              <a:rPr lang="fr-FR" dirty="0" smtClean="0"/>
              <a:t> </a:t>
            </a:r>
            <a:r>
              <a:rPr lang="fr-FR" dirty="0" err="1" smtClean="0"/>
              <a:t>weights</a:t>
            </a:r>
            <a:r>
              <a:rPr lang="fr-FR" dirty="0" smtClean="0"/>
              <a:t> of the least important </a:t>
            </a:r>
            <a:r>
              <a:rPr lang="fr-FR" dirty="0" err="1" smtClean="0"/>
              <a:t>features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The lasso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differentiable</a:t>
            </a:r>
            <a:r>
              <a:rPr lang="fr-FR" dirty="0" smtClean="0"/>
              <a:t> at </a:t>
            </a:r>
            <a:r>
              <a:rPr lang="el-GR" dirty="0" smtClean="0"/>
              <a:t>θ</a:t>
            </a:r>
            <a:r>
              <a:rPr lang="fr-FR" dirty="0" smtClean="0"/>
              <a:t>i=0 but Gradient </a:t>
            </a:r>
            <a:r>
              <a:rPr lang="fr-FR" dirty="0" err="1" smtClean="0"/>
              <a:t>descent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works</a:t>
            </a:r>
            <a:r>
              <a:rPr lang="fr-FR" dirty="0" smtClean="0"/>
              <a:t> fine if </a:t>
            </a:r>
            <a:r>
              <a:rPr lang="fr-FR" dirty="0" err="1" smtClean="0"/>
              <a:t>you</a:t>
            </a:r>
            <a:r>
              <a:rPr lang="fr-FR" dirty="0" smtClean="0"/>
              <a:t> use a </a:t>
            </a:r>
            <a:r>
              <a:rPr lang="fr-FR" dirty="0" err="1" smtClean="0"/>
              <a:t>subgradient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el-GR" dirty="0"/>
              <a:t>θ</a:t>
            </a:r>
            <a:r>
              <a:rPr lang="fr-FR" dirty="0"/>
              <a:t>i=0 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869160"/>
            <a:ext cx="75263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55"/>
    </mc:Choice>
    <mc:Fallback>
      <p:transition spd="slow" advTm="58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Lasso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641475"/>
            <a:ext cx="7612063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1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30"/>
    </mc:Choice>
    <mc:Fallback>
      <p:transition spd="slow" advTm="48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Lasso versus Tikhonov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124744"/>
            <a:ext cx="753586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6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29"/>
    </mc:Choice>
    <mc:Fallback>
      <p:transition spd="slow" advTm="77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Elastic</a:t>
            </a:r>
            <a:r>
              <a:rPr lang="fr-FR" dirty="0" smtClean="0"/>
              <a:t> Net </a:t>
            </a:r>
            <a:r>
              <a:rPr lang="fr-FR" dirty="0" err="1" smtClean="0"/>
              <a:t>Regularization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4" y="1484784"/>
            <a:ext cx="7602537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39354" y="2570634"/>
            <a:ext cx="783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middle </a:t>
            </a:r>
            <a:r>
              <a:rPr lang="fr-FR" dirty="0" err="1" smtClean="0"/>
              <a:t>ground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Tikhoniv</a:t>
            </a:r>
            <a:r>
              <a:rPr lang="fr-FR" dirty="0" smtClean="0"/>
              <a:t> and Lasso</a:t>
            </a:r>
            <a:endParaRPr lang="fr-FR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6430963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6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61"/>
    </mc:Choice>
    <mc:Fallback>
      <p:transition spd="slow" advTm="85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stopping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12842"/>
            <a:ext cx="6935936" cy="417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67544" y="980728"/>
            <a:ext cx="8568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to </a:t>
            </a:r>
            <a:r>
              <a:rPr lang="fr-FR" dirty="0" err="1" smtClean="0"/>
              <a:t>regularize</a:t>
            </a:r>
            <a:r>
              <a:rPr lang="fr-FR" dirty="0" smtClean="0"/>
              <a:t> </a:t>
            </a:r>
            <a:r>
              <a:rPr lang="fr-FR" dirty="0" err="1" smtClean="0"/>
              <a:t>iterative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stop training as </a:t>
            </a:r>
            <a:r>
              <a:rPr lang="fr-FR" dirty="0" err="1" smtClean="0"/>
              <a:t>soon</a:t>
            </a:r>
            <a:r>
              <a:rPr lang="fr-FR" dirty="0" smtClean="0"/>
              <a:t> as the validation </a:t>
            </a:r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reaches</a:t>
            </a:r>
            <a:r>
              <a:rPr lang="fr-FR" dirty="0" smtClean="0"/>
              <a:t> a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As the </a:t>
            </a:r>
            <a:r>
              <a:rPr lang="fr-FR" dirty="0" err="1" smtClean="0"/>
              <a:t>epoch</a:t>
            </a:r>
            <a:r>
              <a:rPr lang="fr-FR" dirty="0" smtClean="0"/>
              <a:t> s </a:t>
            </a:r>
            <a:r>
              <a:rPr lang="fr-FR" dirty="0" err="1" smtClean="0"/>
              <a:t>bo</a:t>
            </a:r>
            <a:r>
              <a:rPr lang="fr-FR" dirty="0" smtClean="0"/>
              <a:t> by, the </a:t>
            </a:r>
            <a:r>
              <a:rPr lang="fr-FR" dirty="0" err="1" smtClean="0"/>
              <a:t>algorithml</a:t>
            </a:r>
            <a:r>
              <a:rPr lang="fr-FR" dirty="0" smtClean="0"/>
              <a:t> </a:t>
            </a:r>
            <a:r>
              <a:rPr lang="fr-FR" dirty="0" err="1" smtClean="0"/>
              <a:t>learns</a:t>
            </a:r>
            <a:r>
              <a:rPr lang="fr-FR" dirty="0" smtClean="0"/>
              <a:t> and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prediction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r>
              <a:rPr lang="fr-FR" dirty="0" smtClean="0"/>
              <a:t> on the training </a:t>
            </a:r>
            <a:r>
              <a:rPr lang="fr-FR" dirty="0" err="1" smtClean="0"/>
              <a:t>goes</a:t>
            </a:r>
            <a:r>
              <a:rPr lang="fr-FR" dirty="0" smtClean="0"/>
              <a:t>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After</a:t>
            </a:r>
            <a:r>
              <a:rPr lang="fr-FR" dirty="0" smtClean="0"/>
              <a:t> a </a:t>
            </a:r>
            <a:r>
              <a:rPr lang="fr-FR" dirty="0" err="1" smtClean="0"/>
              <a:t>while</a:t>
            </a:r>
            <a:r>
              <a:rPr lang="fr-FR" dirty="0" smtClean="0"/>
              <a:t> the validation </a:t>
            </a:r>
            <a:r>
              <a:rPr lang="fr-FR" dirty="0" err="1" smtClean="0"/>
              <a:t>erro</a:t>
            </a:r>
            <a:r>
              <a:rPr lang="fr-FR" dirty="0" smtClean="0"/>
              <a:t> stop </a:t>
            </a:r>
            <a:r>
              <a:rPr lang="fr-FR" dirty="0" err="1" smtClean="0"/>
              <a:t>decreasing</a:t>
            </a:r>
            <a:r>
              <a:rPr lang="fr-FR" dirty="0" smtClean="0"/>
              <a:t> and </a:t>
            </a:r>
            <a:r>
              <a:rPr lang="fr-FR" dirty="0" err="1" smtClean="0"/>
              <a:t>starts</a:t>
            </a:r>
            <a:r>
              <a:rPr lang="fr-FR" dirty="0" smtClean="0"/>
              <a:t> to go back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This </a:t>
            </a:r>
            <a:r>
              <a:rPr lang="fr-FR" dirty="0" err="1" smtClean="0"/>
              <a:t>indicates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 model has </a:t>
            </a:r>
            <a:r>
              <a:rPr lang="fr-FR" dirty="0" err="1" smtClean="0"/>
              <a:t>started</a:t>
            </a:r>
            <a:r>
              <a:rPr lang="fr-FR" dirty="0" smtClean="0"/>
              <a:t> to </a:t>
            </a:r>
            <a:r>
              <a:rPr lang="fr-FR" dirty="0" err="1" smtClean="0"/>
              <a:t>overfit</a:t>
            </a:r>
            <a:r>
              <a:rPr lang="fr-FR" dirty="0" smtClean="0"/>
              <a:t> the training data</a:t>
            </a:r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28"/>
    </mc:Choice>
    <mc:Fallback>
      <p:transition spd="slow" advTm="50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stopping</a:t>
            </a:r>
            <a:r>
              <a:rPr lang="fr-FR" dirty="0" smtClean="0"/>
              <a:t>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93440"/>
            <a:ext cx="7320595" cy="282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39695"/>
            <a:ext cx="6984776" cy="300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27"/>
    </mc:Choice>
    <mc:Fallback>
      <p:transition spd="slow" advTm="3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55" y="3501008"/>
            <a:ext cx="3650381" cy="105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0" y="2348880"/>
            <a:ext cx="51625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5449433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18330" y="1052736"/>
            <a:ext cx="8346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Computes</a:t>
            </a:r>
            <a:r>
              <a:rPr lang="fr-FR" dirty="0" smtClean="0"/>
              <a:t> a </a:t>
            </a:r>
            <a:r>
              <a:rPr lang="fr-FR" dirty="0" err="1" smtClean="0"/>
              <a:t>weighted</a:t>
            </a:r>
            <a:r>
              <a:rPr lang="fr-FR" dirty="0" smtClean="0"/>
              <a:t> </a:t>
            </a:r>
            <a:r>
              <a:rPr lang="fr-FR" dirty="0" err="1" smtClean="0"/>
              <a:t>sum</a:t>
            </a:r>
            <a:r>
              <a:rPr lang="fr-FR" dirty="0" smtClean="0"/>
              <a:t> of the input </a:t>
            </a:r>
            <a:r>
              <a:rPr lang="fr-FR" dirty="0" err="1" smtClean="0"/>
              <a:t>features</a:t>
            </a:r>
            <a:r>
              <a:rPr lang="fr-F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but </a:t>
            </a:r>
            <a:r>
              <a:rPr lang="fr-FR" dirty="0" err="1" smtClean="0"/>
              <a:t>instead</a:t>
            </a:r>
            <a:r>
              <a:rPr lang="fr-FR" dirty="0" smtClean="0"/>
              <a:t> of </a:t>
            </a:r>
            <a:r>
              <a:rPr lang="fr-FR" dirty="0" err="1" smtClean="0"/>
              <a:t>outputting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r>
              <a:rPr lang="fr-FR" dirty="0" err="1" smtClean="0"/>
              <a:t>directly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model </a:t>
            </a:r>
            <a:r>
              <a:rPr lang="fr-FR" dirty="0" err="1" smtClean="0"/>
              <a:t>does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it</a:t>
            </a:r>
            <a:r>
              <a:rPr lang="fr-FR" dirty="0" smtClean="0"/>
              <a:t> output the </a:t>
            </a:r>
            <a:r>
              <a:rPr lang="fr-FR" dirty="0" err="1" smtClean="0"/>
              <a:t>logistic</a:t>
            </a:r>
            <a:r>
              <a:rPr lang="fr-FR" dirty="0" smtClean="0"/>
              <a:t> of the </a:t>
            </a:r>
            <a:r>
              <a:rPr lang="fr-FR" dirty="0" err="1" smtClean="0"/>
              <a:t>result</a:t>
            </a:r>
            <a:endParaRPr lang="fr-FR" dirty="0" smtClean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9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75"/>
    </mc:Choice>
    <mc:Fallback>
      <p:transition spd="slow" advTm="91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Training and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793037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23528" y="1124744"/>
            <a:ext cx="84249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training the </a:t>
            </a:r>
            <a:r>
              <a:rPr lang="fr-FR" dirty="0" err="1" smtClean="0"/>
              <a:t>parameter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 </a:t>
            </a:r>
            <a:r>
              <a:rPr lang="el-GR" dirty="0" smtClean="0"/>
              <a:t>θ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 </a:t>
            </a:r>
            <a:r>
              <a:rPr lang="fr-FR" dirty="0" err="1" smtClean="0"/>
              <a:t>be</a:t>
            </a:r>
            <a:r>
              <a:rPr lang="fr-FR" dirty="0" smtClean="0"/>
              <a:t> set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 model </a:t>
            </a:r>
            <a:r>
              <a:rPr lang="fr-FR" dirty="0" err="1" smtClean="0"/>
              <a:t>estimates</a:t>
            </a:r>
            <a:r>
              <a:rPr lang="fr-FR" dirty="0" smtClean="0"/>
              <a:t> high </a:t>
            </a:r>
            <a:r>
              <a:rPr lang="fr-FR" dirty="0" err="1" smtClean="0"/>
              <a:t>probabilities</a:t>
            </a:r>
            <a:r>
              <a:rPr lang="fr-FR" dirty="0" smtClean="0"/>
              <a:t> for positive instances (y=1) and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probabilities</a:t>
            </a:r>
            <a:r>
              <a:rPr lang="fr-FR" dirty="0" smtClean="0"/>
              <a:t> for </a:t>
            </a:r>
            <a:r>
              <a:rPr lang="fr-FR" dirty="0" err="1" smtClean="0"/>
              <a:t>negative</a:t>
            </a:r>
            <a:r>
              <a:rPr lang="fr-FR" dirty="0" smtClean="0"/>
              <a:t> instances (y=0)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-log(t) </a:t>
            </a:r>
            <a:r>
              <a:rPr lang="fr-FR" dirty="0" err="1" smtClean="0"/>
              <a:t>grows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large </a:t>
            </a:r>
            <a:r>
              <a:rPr lang="fr-FR" dirty="0" err="1" smtClean="0"/>
              <a:t>when</a:t>
            </a:r>
            <a:r>
              <a:rPr lang="fr-FR" dirty="0" smtClean="0"/>
              <a:t> t </a:t>
            </a:r>
            <a:r>
              <a:rPr lang="fr-FR" dirty="0" err="1" smtClean="0"/>
              <a:t>approaches</a:t>
            </a:r>
            <a:r>
              <a:rPr lang="fr-FR" dirty="0" smtClean="0"/>
              <a:t> 0, </a:t>
            </a:r>
            <a:r>
              <a:rPr lang="fr-FR" dirty="0" err="1" smtClean="0"/>
              <a:t>so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large of if the model </a:t>
            </a:r>
            <a:r>
              <a:rPr lang="fr-FR" dirty="0" err="1" smtClean="0"/>
              <a:t>estimates</a:t>
            </a:r>
            <a:r>
              <a:rPr lang="fr-FR" dirty="0" smtClean="0"/>
              <a:t> a </a:t>
            </a:r>
            <a:r>
              <a:rPr lang="fr-FR" dirty="0" err="1" smtClean="0"/>
              <a:t>probability</a:t>
            </a:r>
            <a:r>
              <a:rPr lang="fr-FR" dirty="0" smtClean="0"/>
              <a:t> close to 0 for a positive instance and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large if the model </a:t>
            </a:r>
            <a:r>
              <a:rPr lang="fr-FR" dirty="0" err="1" smtClean="0"/>
              <a:t>estimate</a:t>
            </a:r>
            <a:r>
              <a:rPr lang="fr-FR" dirty="0" smtClean="0"/>
              <a:t> a </a:t>
            </a:r>
            <a:r>
              <a:rPr lang="fr-FR" dirty="0" err="1" smtClean="0"/>
              <a:t>probabilito</a:t>
            </a:r>
            <a:r>
              <a:rPr lang="fr-FR" dirty="0" smtClean="0"/>
              <a:t> close to 1 for a </a:t>
            </a:r>
            <a:r>
              <a:rPr lang="fr-FR" dirty="0" err="1" smtClean="0"/>
              <a:t>negative</a:t>
            </a:r>
            <a:r>
              <a:rPr lang="fr-FR" dirty="0" smtClean="0"/>
              <a:t> instance</a:t>
            </a:r>
          </a:p>
          <a:p>
            <a:endParaRPr lang="fr-FR" dirty="0"/>
          </a:p>
          <a:p>
            <a:r>
              <a:rPr lang="fr-FR" dirty="0" smtClean="0"/>
              <a:t>-log(t) </a:t>
            </a:r>
            <a:r>
              <a:rPr lang="fr-FR" dirty="0" err="1" smtClean="0"/>
              <a:t>is</a:t>
            </a:r>
            <a:r>
              <a:rPr lang="fr-FR" dirty="0" smtClean="0"/>
              <a:t> close to 0 </a:t>
            </a:r>
            <a:r>
              <a:rPr lang="fr-FR" dirty="0" err="1" smtClean="0"/>
              <a:t>when</a:t>
            </a:r>
            <a:r>
              <a:rPr lang="fr-FR" dirty="0" smtClean="0"/>
              <a:t> t </a:t>
            </a:r>
            <a:r>
              <a:rPr lang="fr-FR" dirty="0" err="1" smtClean="0"/>
              <a:t>is</a:t>
            </a:r>
            <a:r>
              <a:rPr lang="fr-FR" dirty="0" smtClean="0"/>
              <a:t> close to 1 : </a:t>
            </a:r>
            <a:r>
              <a:rPr lang="fr-FR" dirty="0" err="1" smtClean="0"/>
              <a:t>so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wil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close to 0 if the </a:t>
            </a:r>
            <a:r>
              <a:rPr lang="fr-FR" dirty="0" err="1" smtClean="0"/>
              <a:t>estimated</a:t>
            </a:r>
            <a:r>
              <a:rPr lang="fr-FR" dirty="0" smtClean="0"/>
              <a:t> </a:t>
            </a:r>
            <a:r>
              <a:rPr lang="fr-FR" dirty="0" err="1" smtClean="0"/>
              <a:t>probability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close to 0 for a </a:t>
            </a:r>
            <a:r>
              <a:rPr lang="fr-FR" dirty="0" err="1" smtClean="0"/>
              <a:t>negative</a:t>
            </a:r>
            <a:r>
              <a:rPr lang="fr-FR" dirty="0" smtClean="0"/>
              <a:t> instance or close to 1 for a positive instance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3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10"/>
    </mc:Choice>
    <mc:Fallback>
      <p:transition spd="slow" advTm="62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Training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02135"/>
            <a:ext cx="7459663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1520" y="1124744"/>
            <a:ext cx="844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 </a:t>
            </a:r>
            <a:r>
              <a:rPr lang="fr-FR" dirty="0" err="1" smtClean="0"/>
              <a:t>find</a:t>
            </a:r>
            <a:r>
              <a:rPr lang="fr-FR" dirty="0" smtClean="0"/>
              <a:t> the best model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a performance </a:t>
            </a:r>
            <a:r>
              <a:rPr lang="fr-FR" dirty="0" err="1" smtClean="0"/>
              <a:t>metric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1048"/>
            <a:ext cx="56292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23528" y="3212976"/>
            <a:ext cx="844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There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closed</a:t>
            </a:r>
            <a:r>
              <a:rPr lang="fr-FR" dirty="0" err="1"/>
              <a:t>-</a:t>
            </a:r>
            <a:r>
              <a:rPr lang="fr-FR" dirty="0" err="1" smtClean="0"/>
              <a:t>form</a:t>
            </a:r>
            <a:r>
              <a:rPr lang="fr-FR" dirty="0" smtClean="0"/>
              <a:t> </a:t>
            </a:r>
            <a:r>
              <a:rPr lang="fr-FR" dirty="0" err="1" smtClean="0"/>
              <a:t>analytical</a:t>
            </a:r>
            <a:r>
              <a:rPr lang="fr-FR" dirty="0" smtClean="0"/>
              <a:t> expression, </a:t>
            </a:r>
            <a:r>
              <a:rPr lang="fr-FR" dirty="0" err="1" smtClean="0"/>
              <a:t>called</a:t>
            </a:r>
            <a:r>
              <a:rPr lang="fr-FR" dirty="0" smtClean="0"/>
              <a:t> normal </a:t>
            </a:r>
            <a:r>
              <a:rPr lang="fr-FR" dirty="0" err="1" smtClean="0"/>
              <a:t>equation</a:t>
            </a:r>
            <a:r>
              <a:rPr lang="fr-FR" dirty="0" smtClean="0"/>
              <a:t>  for the optimum  « </a:t>
            </a:r>
            <a:r>
              <a:rPr lang="el-GR" dirty="0" smtClean="0"/>
              <a:t>θ</a:t>
            </a:r>
            <a:r>
              <a:rPr lang="fr-FR" dirty="0" smtClean="0"/>
              <a:t> </a:t>
            </a:r>
            <a:r>
              <a:rPr lang="fr-FR" dirty="0" err="1" smtClean="0"/>
              <a:t>hat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02344" y="4924875"/>
            <a:ext cx="8446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Where</a:t>
            </a:r>
            <a:r>
              <a:rPr lang="fr-FR" dirty="0" smtClean="0"/>
              <a:t> y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vector</a:t>
            </a:r>
            <a:r>
              <a:rPr lang="fr-FR" dirty="0" smtClean="0"/>
              <a:t> </a:t>
            </a:r>
            <a:r>
              <a:rPr lang="fr-FR" dirty="0" err="1" smtClean="0"/>
              <a:t>target</a:t>
            </a:r>
            <a:r>
              <a:rPr lang="fr-FR" dirty="0" smtClean="0"/>
              <a:t> values  </a:t>
            </a:r>
            <a:r>
              <a:rPr lang="fr-FR" dirty="0" err="1" smtClean="0"/>
              <a:t>containing</a:t>
            </a:r>
            <a:r>
              <a:rPr lang="fr-FR" dirty="0" smtClean="0"/>
              <a:t> y(1) to y(m)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17"/>
    </mc:Choice>
    <mc:Fallback>
      <p:transition spd="slow" advTm="65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567558"/>
            <a:ext cx="7754937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322648"/>
            <a:ext cx="6480720" cy="124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560" y="1124744"/>
            <a:ext cx="7610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over the </a:t>
            </a:r>
            <a:r>
              <a:rPr lang="fr-FR" dirty="0" err="1" smtClean="0"/>
              <a:t>whole</a:t>
            </a:r>
            <a:r>
              <a:rPr lang="fr-FR" dirty="0" smtClean="0"/>
              <a:t> training set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simply</a:t>
            </a:r>
            <a:r>
              <a:rPr lang="fr-FR" dirty="0" smtClean="0"/>
              <a:t> the </a:t>
            </a:r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 over all training instance.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It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in a single expression </a:t>
            </a:r>
            <a:r>
              <a:rPr lang="fr-FR" dirty="0" err="1" smtClean="0"/>
              <a:t>called</a:t>
            </a:r>
            <a:r>
              <a:rPr lang="fr-FR" dirty="0" smtClean="0"/>
              <a:t> the log </a:t>
            </a:r>
            <a:r>
              <a:rPr lang="fr-FR" dirty="0" err="1" smtClean="0"/>
              <a:t>loss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bad</a:t>
            </a:r>
            <a:r>
              <a:rPr lang="fr-FR" dirty="0" smtClean="0"/>
              <a:t> news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 </a:t>
            </a:r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closed-form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the value of </a:t>
            </a:r>
            <a:r>
              <a:rPr lang="el-GR" dirty="0" smtClean="0"/>
              <a:t>θ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But the good news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convex</a:t>
            </a:r>
            <a:r>
              <a:rPr lang="fr-FR" dirty="0" smtClean="0"/>
              <a:t>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r>
              <a:rPr lang="fr-FR" dirty="0" smtClean="0"/>
              <a:t> (or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guaranteed</a:t>
            </a:r>
            <a:r>
              <a:rPr lang="fr-FR" dirty="0" smtClean="0"/>
              <a:t> to </a:t>
            </a:r>
            <a:r>
              <a:rPr lang="fr-FR" dirty="0" err="1" smtClean="0"/>
              <a:t>find</a:t>
            </a:r>
            <a:r>
              <a:rPr lang="fr-FR" dirty="0" smtClean="0"/>
              <a:t> the global minimum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75"/>
    </mc:Choice>
    <mc:Fallback>
      <p:transition spd="slow" advTm="88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66" y="1196752"/>
            <a:ext cx="6988894" cy="498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4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12"/>
    </mc:Choice>
    <mc:Fallback>
      <p:transition spd="slow" advTm="34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Boundaries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7383463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5" y="2177802"/>
            <a:ext cx="6697663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3" y="2996952"/>
            <a:ext cx="7259637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4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29"/>
    </mc:Choice>
    <mc:Fallback>
      <p:transition spd="slow" advTm="88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Classification </a:t>
            </a:r>
            <a:r>
              <a:rPr lang="fr-FR" dirty="0" err="1" smtClean="0"/>
              <a:t>results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998663"/>
            <a:ext cx="7650163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83"/>
    </mc:Choice>
    <mc:Fallback>
      <p:transition spd="slow" advTm="4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Softmax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80" y="1844824"/>
            <a:ext cx="42100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86729" y="1052736"/>
            <a:ext cx="8568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generalized</a:t>
            </a:r>
            <a:r>
              <a:rPr lang="fr-FR" dirty="0" smtClean="0"/>
              <a:t> to support multiple classes </a:t>
            </a:r>
            <a:r>
              <a:rPr lang="fr-FR" dirty="0" err="1" smtClean="0"/>
              <a:t>directly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having</a:t>
            </a:r>
            <a:r>
              <a:rPr lang="fr-FR" dirty="0" smtClean="0"/>
              <a:t> to train and combine multiple </a:t>
            </a:r>
            <a:r>
              <a:rPr lang="fr-FR" dirty="0" err="1" smtClean="0"/>
              <a:t>binary</a:t>
            </a:r>
            <a:r>
              <a:rPr lang="fr-FR" dirty="0" smtClean="0"/>
              <a:t> classifier</a:t>
            </a:r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Given</a:t>
            </a:r>
            <a:r>
              <a:rPr lang="fr-FR" dirty="0" smtClean="0"/>
              <a:t> an instance X, the </a:t>
            </a:r>
            <a:r>
              <a:rPr lang="fr-FR" dirty="0" err="1" smtClean="0"/>
              <a:t>Softmax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model first </a:t>
            </a:r>
            <a:r>
              <a:rPr lang="fr-FR" dirty="0" err="1" smtClean="0"/>
              <a:t>computes</a:t>
            </a:r>
            <a:r>
              <a:rPr lang="fr-FR" dirty="0" smtClean="0"/>
              <a:t> a score </a:t>
            </a:r>
            <a:r>
              <a:rPr lang="fr-FR" dirty="0" err="1" smtClean="0"/>
              <a:t>sk</a:t>
            </a:r>
            <a:r>
              <a:rPr lang="fr-FR" dirty="0" smtClean="0"/>
              <a:t>(x) for </a:t>
            </a:r>
            <a:r>
              <a:rPr lang="fr-FR" dirty="0" err="1" smtClean="0"/>
              <a:t>each</a:t>
            </a:r>
            <a:r>
              <a:rPr lang="fr-FR" dirty="0" smtClean="0"/>
              <a:t> class k,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estimates</a:t>
            </a:r>
            <a:r>
              <a:rPr lang="fr-FR" dirty="0" smtClean="0"/>
              <a:t> the </a:t>
            </a:r>
            <a:r>
              <a:rPr lang="fr-FR" dirty="0" err="1" smtClean="0"/>
              <a:t>probability</a:t>
            </a:r>
            <a:r>
              <a:rPr lang="fr-FR" dirty="0" smtClean="0"/>
              <a:t> pk of </a:t>
            </a:r>
            <a:r>
              <a:rPr lang="fr-FR" dirty="0" err="1" smtClean="0"/>
              <a:t>each</a:t>
            </a:r>
            <a:r>
              <a:rPr lang="fr-FR" dirty="0" smtClean="0"/>
              <a:t> class by </a:t>
            </a:r>
            <a:r>
              <a:rPr lang="fr-FR" dirty="0" err="1" smtClean="0"/>
              <a:t>applying</a:t>
            </a:r>
            <a:r>
              <a:rPr lang="fr-FR" dirty="0" smtClean="0"/>
              <a:t> the </a:t>
            </a:r>
            <a:r>
              <a:rPr lang="fr-FR" dirty="0" err="1" smtClean="0"/>
              <a:t>softmax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where</a:t>
            </a:r>
            <a:r>
              <a:rPr lang="fr-FR" dirty="0" smtClean="0"/>
              <a:t> K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number</a:t>
            </a:r>
            <a:r>
              <a:rPr lang="fr-FR" dirty="0" smtClean="0"/>
              <a:t> of classes, s(x) a </a:t>
            </a:r>
            <a:r>
              <a:rPr lang="fr-FR" dirty="0" err="1" smtClean="0"/>
              <a:t>vector</a:t>
            </a:r>
            <a:r>
              <a:rPr lang="fr-FR" dirty="0" smtClean="0"/>
              <a:t> </a:t>
            </a:r>
            <a:r>
              <a:rPr lang="fr-FR" dirty="0" err="1" smtClean="0"/>
              <a:t>containing</a:t>
            </a:r>
            <a:r>
              <a:rPr lang="fr-FR" dirty="0" smtClean="0"/>
              <a:t> the scores of </a:t>
            </a:r>
            <a:r>
              <a:rPr lang="fr-FR" dirty="0" err="1" smtClean="0"/>
              <a:t>each</a:t>
            </a:r>
            <a:r>
              <a:rPr lang="fr-FR" dirty="0" smtClean="0"/>
              <a:t> class for the instance </a:t>
            </a:r>
            <a:r>
              <a:rPr lang="fr-FR" dirty="0"/>
              <a:t>x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77344"/>
            <a:ext cx="4824536" cy="1103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373216"/>
            <a:ext cx="72786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5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72"/>
    </mc:Choice>
    <mc:Fallback>
      <p:transition spd="slow" advTm="95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Softmax</a:t>
            </a:r>
            <a:r>
              <a:rPr lang="fr-FR" dirty="0" smtClean="0"/>
              <a:t> training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4" y="4365104"/>
            <a:ext cx="7383463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700808"/>
            <a:ext cx="7431087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59842" y="1115452"/>
            <a:ext cx="712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often</a:t>
            </a:r>
            <a:r>
              <a:rPr lang="fr-FR" dirty="0" smtClean="0"/>
              <a:t> the Cross-</a:t>
            </a:r>
            <a:r>
              <a:rPr lang="fr-FR" dirty="0" err="1" smtClean="0"/>
              <a:t>entropy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12242" y="3851756"/>
            <a:ext cx="712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Cross-</a:t>
            </a:r>
            <a:r>
              <a:rPr lang="fr-FR" dirty="0" err="1" smtClean="0"/>
              <a:t>entropy</a:t>
            </a:r>
            <a:r>
              <a:rPr lang="fr-FR" smtClean="0"/>
              <a:t> gradient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1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04"/>
    </mc:Choice>
    <mc:Fallback>
      <p:transition spd="slow" advTm="55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Softmax</a:t>
            </a:r>
            <a:r>
              <a:rPr lang="fr-FR" dirty="0" smtClean="0"/>
              <a:t> in 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1993900"/>
            <a:ext cx="7707313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1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99"/>
    </mc:Choice>
    <mc:Fallback>
      <p:transition spd="slow" advTm="57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331640" y="55892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251520" y="2636912"/>
            <a:ext cx="889248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Next course</a:t>
            </a:r>
          </a:p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Support vector machine (SVM)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9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94"/>
    </mc:Choice>
    <mc:Fallback>
      <p:transition spd="slow" advTm="21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6756871" cy="3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27695"/>
            <a:ext cx="46863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2895"/>
            <a:ext cx="2047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4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79"/>
    </mc:Choice>
    <mc:Fallback>
      <p:transition spd="slow" advTm="15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for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83568" y="2174167"/>
            <a:ext cx="323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numerical</a:t>
            </a:r>
            <a:r>
              <a:rPr lang="fr-FR" dirty="0" smtClean="0"/>
              <a:t> solution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704056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28194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076056" y="232656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 compare to the exact solution</a:t>
            </a:r>
            <a:endParaRPr lang="fr-FR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99" y="2802246"/>
            <a:ext cx="19812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55576" y="3717032"/>
            <a:ext cx="323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predictions</a:t>
            </a:r>
            <a:endParaRPr lang="fr-FR" dirty="0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65" y="4207346"/>
            <a:ext cx="6926263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62" y="4797152"/>
            <a:ext cx="2877074" cy="184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9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71"/>
    </mc:Choice>
    <mc:Fallback>
      <p:transition spd="slow" advTm="53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Scikit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code for </a:t>
            </a:r>
            <a:r>
              <a:rPr lang="fr-FR" dirty="0" err="1" smtClean="0"/>
              <a:t>this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53" y="1772816"/>
            <a:ext cx="6545263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6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76"/>
    </mc:Choice>
    <mc:Fallback>
      <p:transition spd="slow" advTm="37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Computational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83568" y="1403484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normal </a:t>
            </a:r>
            <a:r>
              <a:rPr lang="fr-FR" dirty="0" err="1" smtClean="0"/>
              <a:t>equations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19" y="2276872"/>
            <a:ext cx="56292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755576" y="3356992"/>
            <a:ext cx="7560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Computes</a:t>
            </a:r>
            <a:r>
              <a:rPr lang="fr-FR" dirty="0" smtClean="0"/>
              <a:t> the inverse a matrix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huge</a:t>
            </a:r>
            <a:r>
              <a:rPr lang="fr-FR" dirty="0" smtClean="0"/>
              <a:t> if the </a:t>
            </a:r>
            <a:r>
              <a:rPr lang="fr-FR" dirty="0" err="1" smtClean="0"/>
              <a:t>amount</a:t>
            </a:r>
            <a:r>
              <a:rPr lang="fr-FR" dirty="0" smtClean="0"/>
              <a:t> of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large</a:t>
            </a:r>
          </a:p>
          <a:p>
            <a:endParaRPr lang="fr-FR" dirty="0"/>
          </a:p>
          <a:p>
            <a:r>
              <a:rPr lang="fr-FR" dirty="0" smtClean="0"/>
              <a:t>The </a:t>
            </a:r>
            <a:r>
              <a:rPr lang="fr-FR" dirty="0" err="1" smtClean="0"/>
              <a:t>computational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of </a:t>
            </a:r>
            <a:r>
              <a:rPr lang="fr-FR" dirty="0" err="1" smtClean="0"/>
              <a:t>inverting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 matrix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typically</a:t>
            </a:r>
            <a:r>
              <a:rPr lang="fr-FR" dirty="0" smtClean="0"/>
              <a:t> O(n^3)</a:t>
            </a:r>
          </a:p>
          <a:p>
            <a:endParaRPr lang="fr-FR" dirty="0"/>
          </a:p>
          <a:p>
            <a:r>
              <a:rPr lang="fr-FR" dirty="0" smtClean="0"/>
              <a:t>If </a:t>
            </a:r>
            <a:r>
              <a:rPr lang="fr-FR" dirty="0" err="1" smtClean="0"/>
              <a:t>you</a:t>
            </a:r>
            <a:r>
              <a:rPr lang="fr-FR" dirty="0" smtClean="0"/>
              <a:t> double 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features</a:t>
            </a:r>
            <a:r>
              <a:rPr lang="fr-FR" dirty="0" smtClean="0"/>
              <a:t> by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increase</a:t>
            </a:r>
            <a:r>
              <a:rPr lang="fr-FR" dirty="0" smtClean="0"/>
              <a:t> the </a:t>
            </a:r>
            <a:r>
              <a:rPr lang="fr-FR" dirty="0" err="1" smtClean="0"/>
              <a:t>computational</a:t>
            </a:r>
            <a:r>
              <a:rPr lang="fr-FR" dirty="0" smtClean="0"/>
              <a:t> time by 8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05"/>
    </mc:Choice>
    <mc:Fallback>
      <p:transition spd="slow" advTm="64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Gradient </a:t>
            </a:r>
            <a:r>
              <a:rPr lang="fr-FR" dirty="0" err="1" smtClean="0"/>
              <a:t>descent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23528" y="1196752"/>
            <a:ext cx="83267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A </a:t>
            </a:r>
            <a:r>
              <a:rPr lang="fr-FR" sz="2400" dirty="0" err="1" smtClean="0"/>
              <a:t>very</a:t>
            </a:r>
            <a:r>
              <a:rPr lang="fr-FR" sz="2400" dirty="0" smtClean="0"/>
              <a:t> </a:t>
            </a:r>
            <a:r>
              <a:rPr lang="fr-FR" sz="2400" dirty="0" err="1" smtClean="0"/>
              <a:t>generic</a:t>
            </a:r>
            <a:r>
              <a:rPr lang="fr-FR" sz="2400" dirty="0" smtClean="0"/>
              <a:t> </a:t>
            </a:r>
            <a:r>
              <a:rPr lang="fr-FR" sz="2400" dirty="0" err="1" smtClean="0"/>
              <a:t>optimization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</a:t>
            </a:r>
            <a:r>
              <a:rPr lang="fr-FR" sz="2400" dirty="0" smtClean="0"/>
              <a:t> capable of </a:t>
            </a:r>
            <a:r>
              <a:rPr lang="fr-FR" sz="2400" dirty="0" err="1" smtClean="0"/>
              <a:t>finding</a:t>
            </a:r>
            <a:r>
              <a:rPr lang="fr-FR" sz="2400" dirty="0" smtClean="0"/>
              <a:t> optimal solutions to a </a:t>
            </a:r>
            <a:r>
              <a:rPr lang="fr-FR" sz="2400" dirty="0" err="1" smtClean="0"/>
              <a:t>wide</a:t>
            </a:r>
            <a:r>
              <a:rPr lang="fr-FR" sz="2400" dirty="0" smtClean="0"/>
              <a:t> range of </a:t>
            </a:r>
            <a:r>
              <a:rPr lang="fr-FR" sz="2400" dirty="0" err="1" smtClean="0"/>
              <a:t>problems</a:t>
            </a:r>
            <a:r>
              <a:rPr lang="fr-FR" sz="2400" dirty="0"/>
              <a:t> </a:t>
            </a:r>
            <a:r>
              <a:rPr lang="fr-FR" sz="2400" dirty="0" smtClean="0"/>
              <a:t>technique</a:t>
            </a:r>
          </a:p>
          <a:p>
            <a:endParaRPr lang="fr-FR" sz="2400" dirty="0" smtClean="0"/>
          </a:p>
          <a:p>
            <a:r>
              <a:rPr lang="fr-FR" sz="2400" dirty="0" smtClean="0"/>
              <a:t>The </a:t>
            </a:r>
            <a:r>
              <a:rPr lang="fr-FR" sz="2400" dirty="0" err="1" smtClean="0"/>
              <a:t>idea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to </a:t>
            </a:r>
            <a:r>
              <a:rPr lang="fr-FR" sz="2400" dirty="0" err="1" smtClean="0"/>
              <a:t>twead</a:t>
            </a:r>
            <a:r>
              <a:rPr lang="fr-FR" sz="2400" dirty="0" smtClean="0"/>
              <a:t> </a:t>
            </a:r>
            <a:r>
              <a:rPr lang="fr-FR" sz="2400" dirty="0" err="1" smtClean="0"/>
              <a:t>parameters</a:t>
            </a:r>
            <a:r>
              <a:rPr lang="fr-FR" sz="2400" dirty="0" smtClean="0"/>
              <a:t> </a:t>
            </a:r>
            <a:r>
              <a:rPr lang="fr-FR" sz="2400" dirty="0" err="1" smtClean="0"/>
              <a:t>iteratibely</a:t>
            </a:r>
            <a:r>
              <a:rPr lang="fr-FR" sz="2400" dirty="0" smtClean="0"/>
              <a:t> in </a:t>
            </a:r>
            <a:r>
              <a:rPr lang="fr-FR" sz="2400" dirty="0" err="1" smtClean="0"/>
              <a:t>order</a:t>
            </a:r>
            <a:r>
              <a:rPr lang="fr-FR" sz="2400" dirty="0" smtClean="0"/>
              <a:t> to </a:t>
            </a:r>
            <a:r>
              <a:rPr lang="fr-FR" sz="2400" dirty="0" err="1" smtClean="0"/>
              <a:t>minimize</a:t>
            </a:r>
            <a:r>
              <a:rPr lang="fr-FR" sz="2400" dirty="0" smtClean="0"/>
              <a:t> a </a:t>
            </a:r>
            <a:r>
              <a:rPr lang="fr-FR" sz="2400" dirty="0" err="1" smtClean="0"/>
              <a:t>cost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smtClean="0"/>
              <a:t>Suppose </a:t>
            </a:r>
            <a:r>
              <a:rPr lang="fr-FR" sz="2400" dirty="0" err="1" smtClean="0"/>
              <a:t>you</a:t>
            </a:r>
            <a:r>
              <a:rPr lang="fr-FR" sz="2400" dirty="0" smtClean="0"/>
              <a:t> are </a:t>
            </a:r>
            <a:r>
              <a:rPr lang="fr-FR" sz="2400" dirty="0" err="1" smtClean="0"/>
              <a:t>list</a:t>
            </a:r>
            <a:r>
              <a:rPr lang="fr-FR" sz="2400" dirty="0" smtClean="0"/>
              <a:t> in the </a:t>
            </a:r>
            <a:r>
              <a:rPr lang="fr-FR" sz="2400" dirty="0" err="1" smtClean="0"/>
              <a:t>mountain</a:t>
            </a:r>
            <a:r>
              <a:rPr lang="fr-FR" sz="2400" dirty="0" smtClean="0"/>
              <a:t> and </a:t>
            </a:r>
            <a:r>
              <a:rPr lang="fr-FR" sz="2400" dirty="0" err="1" smtClean="0"/>
              <a:t>you</a:t>
            </a:r>
            <a:r>
              <a:rPr lang="fr-FR" sz="2400" dirty="0" smtClean="0"/>
              <a:t> </a:t>
            </a:r>
            <a:r>
              <a:rPr lang="fr-FR" sz="2400" dirty="0" err="1" smtClean="0"/>
              <a:t>want</a:t>
            </a:r>
            <a:r>
              <a:rPr lang="fr-FR" sz="2400" dirty="0" smtClean="0"/>
              <a:t> to </a:t>
            </a:r>
            <a:r>
              <a:rPr lang="fr-FR" sz="2400" dirty="0" err="1" smtClean="0"/>
              <a:t>recover</a:t>
            </a:r>
            <a:r>
              <a:rPr lang="fr-FR" sz="2400" dirty="0" smtClean="0"/>
              <a:t> the </a:t>
            </a:r>
            <a:r>
              <a:rPr lang="fr-FR" sz="2400" dirty="0" err="1" smtClean="0"/>
              <a:t>valley</a:t>
            </a:r>
            <a:r>
              <a:rPr lang="fr-FR" sz="2400" dirty="0" smtClean="0"/>
              <a:t> but </a:t>
            </a:r>
            <a:r>
              <a:rPr lang="fr-FR" sz="2400" dirty="0" err="1" smtClean="0"/>
              <a:t>you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only</a:t>
            </a:r>
            <a:r>
              <a:rPr lang="fr-FR" sz="2400" dirty="0" smtClean="0"/>
              <a:t> </a:t>
            </a:r>
            <a:r>
              <a:rPr lang="fr-FR" sz="2400" dirty="0" err="1" smtClean="0"/>
              <a:t>feel</a:t>
            </a:r>
            <a:r>
              <a:rPr lang="fr-FR" sz="2400" dirty="0" smtClean="0"/>
              <a:t> the </a:t>
            </a:r>
            <a:r>
              <a:rPr lang="fr-FR" sz="2400" dirty="0" err="1" smtClean="0"/>
              <a:t>slope</a:t>
            </a:r>
            <a:r>
              <a:rPr lang="fr-FR" sz="2400" dirty="0" smtClean="0"/>
              <a:t> on </a:t>
            </a:r>
            <a:r>
              <a:rPr lang="fr-FR" sz="2400" dirty="0" err="1" smtClean="0"/>
              <a:t>your</a:t>
            </a:r>
            <a:r>
              <a:rPr lang="fr-FR" sz="2400" dirty="0" smtClean="0"/>
              <a:t> </a:t>
            </a:r>
            <a:r>
              <a:rPr lang="fr-FR" sz="2400" dirty="0" err="1" smtClean="0"/>
              <a:t>feet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smtClean="0"/>
              <a:t>A good </a:t>
            </a:r>
            <a:r>
              <a:rPr lang="fr-FR" sz="2400" dirty="0" err="1" smtClean="0"/>
              <a:t>strategy</a:t>
            </a:r>
            <a:r>
              <a:rPr lang="fr-FR" sz="2400" dirty="0" smtClean="0"/>
              <a:t> to </a:t>
            </a:r>
            <a:r>
              <a:rPr lang="fr-FR" sz="2400" dirty="0" err="1" smtClean="0"/>
              <a:t>get</a:t>
            </a:r>
            <a:r>
              <a:rPr lang="fr-FR" sz="2400" dirty="0" smtClean="0"/>
              <a:t> to the </a:t>
            </a:r>
            <a:r>
              <a:rPr lang="fr-FR" sz="2400" dirty="0" err="1" smtClean="0"/>
              <a:t>bottom</a:t>
            </a:r>
            <a:r>
              <a:rPr lang="fr-FR" sz="2400" dirty="0" smtClean="0"/>
              <a:t> of the </a:t>
            </a:r>
            <a:r>
              <a:rPr lang="fr-FR" sz="2400" dirty="0" err="1" smtClean="0"/>
              <a:t>valley</a:t>
            </a:r>
            <a:r>
              <a:rPr lang="fr-FR" sz="2400" dirty="0" smtClean="0"/>
              <a:t> </a:t>
            </a:r>
            <a:r>
              <a:rPr lang="fr-FR" sz="2400" dirty="0" err="1" smtClean="0"/>
              <a:t>quicly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to go </a:t>
            </a:r>
            <a:r>
              <a:rPr lang="fr-FR" sz="2400" dirty="0" err="1" smtClean="0"/>
              <a:t>downhill</a:t>
            </a:r>
            <a:r>
              <a:rPr lang="fr-FR" sz="2400" dirty="0" smtClean="0"/>
              <a:t> in the direction of the </a:t>
            </a:r>
            <a:r>
              <a:rPr lang="fr-FR" sz="2400" dirty="0" err="1" smtClean="0"/>
              <a:t>steepest</a:t>
            </a:r>
            <a:r>
              <a:rPr lang="fr-FR" sz="2400" dirty="0" smtClean="0"/>
              <a:t> </a:t>
            </a:r>
            <a:r>
              <a:rPr lang="fr-FR" sz="2400" dirty="0" err="1" smtClean="0"/>
              <a:t>slope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smtClean="0"/>
              <a:t>This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exactly</a:t>
            </a:r>
            <a:r>
              <a:rPr lang="fr-FR" sz="2400" dirty="0" smtClean="0"/>
              <a:t> </a:t>
            </a:r>
            <a:r>
              <a:rPr lang="fr-FR" sz="2400" dirty="0" err="1" smtClean="0"/>
              <a:t>what</a:t>
            </a:r>
            <a:r>
              <a:rPr lang="fr-FR" sz="2400" dirty="0" smtClean="0"/>
              <a:t> gradient </a:t>
            </a:r>
            <a:r>
              <a:rPr lang="fr-FR" sz="2400" dirty="0" err="1" smtClean="0"/>
              <a:t>descent</a:t>
            </a:r>
            <a:r>
              <a:rPr lang="fr-FR" sz="2400" dirty="0" smtClean="0"/>
              <a:t> </a:t>
            </a:r>
            <a:r>
              <a:rPr lang="fr-FR" sz="2400" dirty="0" err="1" smtClean="0"/>
              <a:t>does</a:t>
            </a:r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2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36"/>
    </mc:Choice>
    <mc:Fallback>
      <p:transition spd="slow" advTm="60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12929637</TotalTime>
  <Words>1450</Words>
  <Application>Microsoft Macintosh PowerPoint</Application>
  <PresentationFormat>Présentation à l'écran (4:3)</PresentationFormat>
  <Paragraphs>273</Paragraphs>
  <Slides>47</Slides>
  <Notes>4</Notes>
  <HiddenSlides>0</HiddenSlides>
  <MMClips>47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Calibri</vt:lpstr>
      <vt:lpstr>Corbel</vt:lpstr>
      <vt:lpstr>Wingdings</vt:lpstr>
      <vt:lpstr>Wingdings 2</vt:lpstr>
      <vt:lpstr>Wingdings 3</vt:lpstr>
      <vt:lpstr>Arial</vt:lpstr>
      <vt:lpstr>Module</vt:lpstr>
      <vt:lpstr>Présentation PowerPoint</vt:lpstr>
      <vt:lpstr>Opening the black boxes</vt:lpstr>
      <vt:lpstr>Linear regression</vt:lpstr>
      <vt:lpstr>Training</vt:lpstr>
      <vt:lpstr>An example</vt:lpstr>
      <vt:lpstr>Solution for this example</vt:lpstr>
      <vt:lpstr>Scikit learn code for this</vt:lpstr>
      <vt:lpstr>Computational complexity</vt:lpstr>
      <vt:lpstr>Gradient descent</vt:lpstr>
      <vt:lpstr>Gradient descent concretly</vt:lpstr>
      <vt:lpstr>Learning rate</vt:lpstr>
      <vt:lpstr>Importance of feature scaling</vt:lpstr>
      <vt:lpstr>Batch gradient descent</vt:lpstr>
      <vt:lpstr>Gradient descent in action</vt:lpstr>
      <vt:lpstr>Learning rate in action</vt:lpstr>
      <vt:lpstr>Stochastic Gradient Descent</vt:lpstr>
      <vt:lpstr>Stochastic Gradient Descent in action</vt:lpstr>
      <vt:lpstr>SGD in Scikit learn</vt:lpstr>
      <vt:lpstr>Mini-Batch Gradient Descent</vt:lpstr>
      <vt:lpstr>Take home message</vt:lpstr>
      <vt:lpstr>Polynomial regression</vt:lpstr>
      <vt:lpstr>Polynomial regression in action</vt:lpstr>
      <vt:lpstr>Finding the polynomial dimension</vt:lpstr>
      <vt:lpstr>Learning curve</vt:lpstr>
      <vt:lpstr>Learning curve in action</vt:lpstr>
      <vt:lpstr>Overfitting</vt:lpstr>
      <vt:lpstr>Bias Variance tradeoff</vt:lpstr>
      <vt:lpstr>Regularized linear model</vt:lpstr>
      <vt:lpstr>Tikhonov regularization</vt:lpstr>
      <vt:lpstr>Tikhonov in action</vt:lpstr>
      <vt:lpstr>Tikhonov in action</vt:lpstr>
      <vt:lpstr>Lasso regularization</vt:lpstr>
      <vt:lpstr>Lasso in action</vt:lpstr>
      <vt:lpstr>Lasso versus Tikhonov</vt:lpstr>
      <vt:lpstr>Elastic Net Regularization</vt:lpstr>
      <vt:lpstr>Early stopping</vt:lpstr>
      <vt:lpstr>Early stopping in action</vt:lpstr>
      <vt:lpstr>Logistic Regression</vt:lpstr>
      <vt:lpstr>Training and cost function</vt:lpstr>
      <vt:lpstr>Présentation PowerPoint</vt:lpstr>
      <vt:lpstr>Logistic regression in action</vt:lpstr>
      <vt:lpstr>Decision Boundaries</vt:lpstr>
      <vt:lpstr>Classification results</vt:lpstr>
      <vt:lpstr>Softmax regression</vt:lpstr>
      <vt:lpstr>Softmax training</vt:lpstr>
      <vt:lpstr>Softmax in action</vt:lpstr>
      <vt:lpstr>Présentation PowerPoint</vt:lpstr>
    </vt:vector>
  </TitlesOfParts>
  <Company>Microsoft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Thierry Douillard</dc:creator>
  <cp:lastModifiedBy>Utilisateur de Microsoft Office</cp:lastModifiedBy>
  <cp:revision>962</cp:revision>
  <dcterms:created xsi:type="dcterms:W3CDTF">2012-10-03T08:11:53Z</dcterms:created>
  <dcterms:modified xsi:type="dcterms:W3CDTF">2017-12-28T13:08:30Z</dcterms:modified>
</cp:coreProperties>
</file>